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3" r:id="rId3"/>
    <p:sldId id="264" r:id="rId4"/>
    <p:sldId id="265" r:id="rId5"/>
    <p:sldId id="261" r:id="rId6"/>
    <p:sldId id="259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A7558A-6731-47BC-B1D8-C2D79579CCDF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889C1D-E35D-48A7-88CF-C61E4985B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uov.gov.rs/" TargetMode="External"/><Relationship Id="rId2" Type="http://schemas.openxmlformats.org/officeDocument/2006/relationships/hyperlink" Target="http://www.mprn.gov.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brazovanje.vojvodina.gov.r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УПРАВЉАЊЕ И РУКОВОЂЕЊЕ У ОБРАЗОВАЊУ</a:t>
            </a:r>
            <a:br>
              <a:rPr lang="sr-Cyrl-R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417136"/>
          </a:xfrm>
        </p:spPr>
        <p:txBody>
          <a:bodyPr>
            <a:normAutofit/>
          </a:bodyPr>
          <a:lstStyle/>
          <a:p>
            <a:endParaRPr lang="sr-Cyrl-RS" dirty="0" smtClean="0"/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Студијски програми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Мастер учитељ, Мастер васпитач</a:t>
            </a: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200" b="1" i="1" dirty="0" smtClean="0">
                <a:latin typeface="Times New Roman" pitchFamily="18" charset="0"/>
                <a:cs typeface="Times New Roman" pitchFamily="18" charset="0"/>
              </a:rPr>
              <a:t>НАСТАВНИК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роф. др Наташа Бранковић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ЦИЉЕВИ ПРЕДМЕТА</a:t>
            </a:r>
            <a:endParaRPr lang="sr-Latn-R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Упознати студенте са начинима успешног управљања и руковођења у образовању, нарочито на нивоу образовно-васпитне установе. 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Упознавање 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законском регулативом у образовању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 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студената способност да креирају циљеве и визије унапређивања рада школе, да разумеју процес промена,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одаберу 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креирају оптималне стратегије унапређивања школе</a:t>
            </a:r>
            <a:r>
              <a:rPr lang="sr-Latn-CS" sz="2400" dirty="0"/>
              <a:t>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988368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ПРЕДМЕТА</a:t>
            </a:r>
            <a:endParaRPr lang="sr-Latn-R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257800"/>
          </a:xfrm>
        </p:spPr>
        <p:txBody>
          <a:bodyPr>
            <a:normAutofit fontScale="85000" lnSpcReduction="10000"/>
          </a:bodyPr>
          <a:lstStyle/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планирања, организације и руковођења у образовању.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Карактеристике образовног руководиоца као педагошког лидера, организатора, административног руководиоца. </a:t>
            </a:r>
            <a:endParaRPr lang="sr-Cyrl-C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школске климе и културе на успех школе/предшколске установе. 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у креирању савремене концепције школе/предшколске установе.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за менаџмент у образовању – образовање руководилаца, лидера, менаџера.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Децентрализација управљања школом.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Управљање односима школе са субјектима у окружењу.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промена у организацијама које уче. Реструктурација образовања, отпори реформи. Клима за израду и увођење пројекта.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у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образовању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стандардизација у образовању, екстерна и интерна евалуација образовања).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2097864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ИСХОДИ  УЧЕЊА</a:t>
            </a:r>
            <a:endParaRPr lang="sr-Latn-R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30036"/>
            <a:ext cx="7498080" cy="4918364"/>
          </a:xfrm>
        </p:spPr>
        <p:txBody>
          <a:bodyPr>
            <a:normAutofit/>
          </a:bodyPr>
          <a:lstStyle/>
          <a:p>
            <a:pPr lvl="0"/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Оспособљеност за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професионалну и конструктивну сарадњу са колегама, управом школе, стручном службом и педагошким асистентима, као и за сарадњу са представницима шире и локалне друштвене средине – партнерима у васпитно-образовном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раду</a:t>
            </a:r>
          </a:p>
          <a:p>
            <a:pPr lvl="0"/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Оспособљеност за евалуацију сопствене професионалне 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праксе</a:t>
            </a:r>
          </a:p>
          <a:p>
            <a:pPr lvl="0"/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Преузимање одговорности за свој професионални развој и развој школе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2214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ЛИТЕРАТУРА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85000" lnSpcReduction="20000"/>
          </a:bodyPr>
          <a:lstStyle/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Бранковић, Н., Родић Лукић, В. (201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Основе менаџмента и маркетинга у образовању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Сомбор: Педагошки факултет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2000" smtClean="0">
                <a:latin typeface="Times New Roman" pitchFamily="18" charset="0"/>
                <a:cs typeface="Times New Roman" pitchFamily="18" charset="0"/>
              </a:rPr>
              <a:t>одабрана поглавља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Бранковић, Н., Родић Лукић, В. (2014). </a:t>
            </a:r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Управљање и руковођење у образовању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Сомбор: Педагошки факултет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Приручник за самовредновање и вредновање рада школе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(2005), Београд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Министарство просвете и спорта РС,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British council, Srbija i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Montenegro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Препознај, промовиши, прошири,- приче о успешним школама у Србији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(2016), УНИЦЕФ, Завод за вредновање квалитета образивања и васпитања.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Материјали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са предавања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Материјали са сајтова: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http://www.mpn.gov.rs/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http://www.zuov.gov.rs/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http://www.obrazovanje.vojvodina.gov.rs/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ЕВАЛУАЦИЈА РАДА СТУДЕНАТА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495800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		10 б 		</a:t>
            </a: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ВЕЖБЕ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		20 б		</a:t>
            </a: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СЕМИНАРСКИ РАД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20 б 		</a:t>
            </a:r>
          </a:p>
          <a:p>
            <a:pPr marL="82296" indent="0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</a:t>
            </a:r>
          </a:p>
          <a:p>
            <a:pPr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ПРЕДИСПИТНЕ </a:t>
            </a:r>
          </a:p>
          <a:p>
            <a:pPr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ОБАВЕЗЕ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		50 б		</a:t>
            </a:r>
          </a:p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ПИСМЕНИ ИСПИТ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50 б</a:t>
            </a:r>
          </a:p>
          <a:p>
            <a:pPr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</a:t>
            </a:r>
          </a:p>
          <a:p>
            <a:pPr>
              <a:buNone/>
            </a:pP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СКАЛА ВРЕДНОВАЊА ПОСТИГНУЋА СТУДЕНТА НА ИСПИТУ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236304"/>
              </p:ext>
            </p:extLst>
          </p:nvPr>
        </p:nvGraphicFramePr>
        <p:xfrm>
          <a:off x="1447800" y="2438400"/>
          <a:ext cx="749935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ОЦЕНА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БОДОВИ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шест</a:t>
                      </a:r>
                      <a:r>
                        <a:rPr lang="sr-Cyrl-R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(6)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- 6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седам (7)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 – 7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осам (8)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 – 8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девет (9)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 – 9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десет</a:t>
                      </a:r>
                      <a:r>
                        <a:rPr lang="sr-Cyrl-R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(10)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sr-Cyrl-RS" dirty="0" smtClean="0">
                          <a:latin typeface="Times New Roman" pitchFamily="18" charset="0"/>
                          <a:cs typeface="Times New Roman" pitchFamily="18" charset="0"/>
                        </a:rPr>
                        <a:t> - 100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 fontScale="90000"/>
          </a:bodyPr>
          <a:lstStyle/>
          <a:p>
            <a:r>
              <a:rPr lang="sr-Cyrl-RS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УПУТСТВО ЗА ГРУПНИ РАД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(активност у оквиру предавања</a:t>
            </a:r>
            <a:r>
              <a:rPr lang="sr-Cyrl-RS" sz="2800" dirty="0" smtClean="0"/>
              <a:t>)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334000"/>
          </a:xfrm>
        </p:spPr>
        <p:txBody>
          <a:bodyPr>
            <a:normAutofit fontScale="92500" lnSpcReduction="10000"/>
          </a:bodyPr>
          <a:lstStyle/>
          <a:p>
            <a:r>
              <a:rPr lang="sr-Cyrl-R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дискусије на предавању</a:t>
            </a:r>
            <a:r>
              <a:rPr lang="sr-Cyrl-R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1.Детаљно прочитати студију случаја успешне школе.</a:t>
            </a:r>
          </a:p>
          <a:p>
            <a:pPr marL="82296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Дискутовати у групи и анализирати случај.</a:t>
            </a:r>
          </a:p>
          <a:p>
            <a:pPr marL="82296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Издвојити најважније факторе који су утицали да школа постане веома успешна.</a:t>
            </a:r>
          </a:p>
          <a:p>
            <a:pPr marL="82296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Припремити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презентацију за предавања.</a:t>
            </a:r>
          </a:p>
          <a:p>
            <a:r>
              <a:rPr lang="sr-Cyrl-R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Дискусија на предавању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(подстицати остале студенте на разговор)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296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Анализирати специфичност школе, ако постоји.</a:t>
            </a:r>
          </a:p>
          <a:p>
            <a:pPr marL="82296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Посебно издвојити проблеме који су постојали у школи пре њене трансформације и објаснити како су они решени.</a:t>
            </a:r>
          </a:p>
          <a:p>
            <a:pPr marL="82296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Које активности у школи су биле кључне за њену трансформацију?</a:t>
            </a:r>
          </a:p>
          <a:p>
            <a:pPr marL="82296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Формулисати препоруке за успешну школу на основу анализираног примера.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73565"/>
      </p:ext>
    </p:extLst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2669</TotalTime>
  <Words>496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УПРАВЉАЊЕ И РУКОВОЂЕЊЕ У ОБРАЗОВАЊУ </vt:lpstr>
      <vt:lpstr>ЦИЉЕВИ ПРЕДМЕТА</vt:lpstr>
      <vt:lpstr>САДРЖАЈ ПРЕДМЕТА</vt:lpstr>
      <vt:lpstr>ИСХОДИ  УЧЕЊА</vt:lpstr>
      <vt:lpstr>ЛИТЕРАТУРА </vt:lpstr>
      <vt:lpstr>ЕВАЛУАЦИЈА РАДА СТУДЕНАТА</vt:lpstr>
      <vt:lpstr>СКАЛА ВРЕДНОВАЊА ПОСТИГНУЋА СТУДЕНТА НА ИСПИТУ</vt:lpstr>
      <vt:lpstr>УПУТСТВО ЗА ГРУПНИ РАД  (активност у оквиру предавања)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ОРГАНИЗАЦИЈА СИСТЕМА ОБРАЗОВАЊА</dc:title>
  <dc:creator>Mobilni3</dc:creator>
  <cp:lastModifiedBy>NatasaB</cp:lastModifiedBy>
  <cp:revision>30</cp:revision>
  <dcterms:created xsi:type="dcterms:W3CDTF">2011-03-14T13:48:40Z</dcterms:created>
  <dcterms:modified xsi:type="dcterms:W3CDTF">2020-11-19T08:19:00Z</dcterms:modified>
</cp:coreProperties>
</file>