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60" r:id="rId4"/>
    <p:sldId id="261" r:id="rId5"/>
    <p:sldId id="264" r:id="rId6"/>
    <p:sldId id="411" r:id="rId7"/>
    <p:sldId id="265" r:id="rId8"/>
    <p:sldId id="266" r:id="rId9"/>
    <p:sldId id="267" r:id="rId10"/>
    <p:sldId id="268" r:id="rId11"/>
    <p:sldId id="269" r:id="rId12"/>
    <p:sldId id="270" r:id="rId13"/>
    <p:sldId id="272" r:id="rId14"/>
    <p:sldId id="273" r:id="rId15"/>
    <p:sldId id="275" r:id="rId16"/>
    <p:sldId id="262" r:id="rId17"/>
    <p:sldId id="263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6" r:id="rId28"/>
    <p:sldId id="288" r:id="rId29"/>
    <p:sldId id="289" r:id="rId30"/>
    <p:sldId id="291" r:id="rId31"/>
    <p:sldId id="293" r:id="rId32"/>
    <p:sldId id="294" r:id="rId33"/>
    <p:sldId id="295" r:id="rId34"/>
    <p:sldId id="296" r:id="rId35"/>
    <p:sldId id="297" r:id="rId36"/>
    <p:sldId id="298" r:id="rId37"/>
    <p:sldId id="299" r:id="rId38"/>
    <p:sldId id="301" r:id="rId39"/>
    <p:sldId id="303" r:id="rId40"/>
    <p:sldId id="304" r:id="rId41"/>
    <p:sldId id="306" r:id="rId42"/>
    <p:sldId id="307" r:id="rId43"/>
    <p:sldId id="309" r:id="rId44"/>
    <p:sldId id="310" r:id="rId45"/>
    <p:sldId id="311" r:id="rId46"/>
    <p:sldId id="312" r:id="rId47"/>
    <p:sldId id="412" r:id="rId48"/>
    <p:sldId id="313" r:id="rId49"/>
    <p:sldId id="314" r:id="rId50"/>
    <p:sldId id="315" r:id="rId51"/>
    <p:sldId id="316" r:id="rId52"/>
    <p:sldId id="317" r:id="rId53"/>
    <p:sldId id="318" r:id="rId54"/>
    <p:sldId id="319" r:id="rId55"/>
    <p:sldId id="320" r:id="rId56"/>
    <p:sldId id="321" r:id="rId57"/>
    <p:sldId id="322" r:id="rId58"/>
    <p:sldId id="323" r:id="rId59"/>
    <p:sldId id="324" r:id="rId60"/>
    <p:sldId id="325" r:id="rId61"/>
    <p:sldId id="326" r:id="rId62"/>
    <p:sldId id="327" r:id="rId63"/>
    <p:sldId id="328" r:id="rId64"/>
    <p:sldId id="329" r:id="rId65"/>
    <p:sldId id="330" r:id="rId66"/>
    <p:sldId id="331" r:id="rId67"/>
    <p:sldId id="332" r:id="rId68"/>
    <p:sldId id="333" r:id="rId69"/>
    <p:sldId id="334" r:id="rId70"/>
    <p:sldId id="335" r:id="rId71"/>
    <p:sldId id="336" r:id="rId72"/>
    <p:sldId id="337" r:id="rId73"/>
    <p:sldId id="338" r:id="rId74"/>
    <p:sldId id="339" r:id="rId75"/>
    <p:sldId id="340" r:id="rId76"/>
    <p:sldId id="341" r:id="rId77"/>
    <p:sldId id="342" r:id="rId78"/>
    <p:sldId id="343" r:id="rId79"/>
    <p:sldId id="344" r:id="rId80"/>
    <p:sldId id="345" r:id="rId81"/>
    <p:sldId id="346" r:id="rId82"/>
    <p:sldId id="347" r:id="rId83"/>
    <p:sldId id="348" r:id="rId84"/>
    <p:sldId id="349" r:id="rId85"/>
    <p:sldId id="350" r:id="rId86"/>
    <p:sldId id="351" r:id="rId87"/>
    <p:sldId id="352" r:id="rId88"/>
    <p:sldId id="353" r:id="rId89"/>
    <p:sldId id="354" r:id="rId90"/>
    <p:sldId id="355" r:id="rId91"/>
    <p:sldId id="356" r:id="rId92"/>
    <p:sldId id="357" r:id="rId93"/>
    <p:sldId id="358" r:id="rId94"/>
    <p:sldId id="359" r:id="rId95"/>
    <p:sldId id="360" r:id="rId96"/>
    <p:sldId id="361" r:id="rId97"/>
    <p:sldId id="362" r:id="rId98"/>
    <p:sldId id="363" r:id="rId99"/>
    <p:sldId id="364" r:id="rId100"/>
    <p:sldId id="365" r:id="rId101"/>
    <p:sldId id="366" r:id="rId102"/>
    <p:sldId id="367" r:id="rId103"/>
    <p:sldId id="368" r:id="rId104"/>
    <p:sldId id="369" r:id="rId105"/>
    <p:sldId id="370" r:id="rId106"/>
    <p:sldId id="371" r:id="rId107"/>
    <p:sldId id="372" r:id="rId108"/>
    <p:sldId id="373" r:id="rId109"/>
    <p:sldId id="374" r:id="rId110"/>
    <p:sldId id="375" r:id="rId111"/>
    <p:sldId id="376" r:id="rId112"/>
    <p:sldId id="377" r:id="rId113"/>
    <p:sldId id="378" r:id="rId114"/>
    <p:sldId id="379" r:id="rId115"/>
    <p:sldId id="380" r:id="rId116"/>
    <p:sldId id="381" r:id="rId117"/>
    <p:sldId id="382" r:id="rId118"/>
    <p:sldId id="383" r:id="rId119"/>
    <p:sldId id="384" r:id="rId120"/>
    <p:sldId id="385" r:id="rId121"/>
    <p:sldId id="386" r:id="rId122"/>
    <p:sldId id="387" r:id="rId123"/>
    <p:sldId id="388" r:id="rId124"/>
    <p:sldId id="389" r:id="rId125"/>
    <p:sldId id="390" r:id="rId126"/>
    <p:sldId id="391" r:id="rId127"/>
    <p:sldId id="392" r:id="rId128"/>
    <p:sldId id="393" r:id="rId129"/>
    <p:sldId id="394" r:id="rId130"/>
    <p:sldId id="395" r:id="rId131"/>
    <p:sldId id="396" r:id="rId132"/>
    <p:sldId id="397" r:id="rId133"/>
    <p:sldId id="398" r:id="rId134"/>
    <p:sldId id="399" r:id="rId135"/>
    <p:sldId id="400" r:id="rId136"/>
    <p:sldId id="401" r:id="rId137"/>
    <p:sldId id="402" r:id="rId138"/>
    <p:sldId id="403" r:id="rId139"/>
    <p:sldId id="404" r:id="rId140"/>
    <p:sldId id="405" r:id="rId141"/>
    <p:sldId id="406" r:id="rId142"/>
    <p:sldId id="407" r:id="rId143"/>
    <p:sldId id="408" r:id="rId144"/>
    <p:sldId id="409" r:id="rId145"/>
    <p:sldId id="410" r:id="rId14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63" Type="http://schemas.openxmlformats.org/officeDocument/2006/relationships/slide" Target="slides/slide62.xml"/><Relationship Id="rId84" Type="http://schemas.openxmlformats.org/officeDocument/2006/relationships/slide" Target="slides/slide83.xml"/><Relationship Id="rId138" Type="http://schemas.openxmlformats.org/officeDocument/2006/relationships/slide" Target="slides/slide137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53" Type="http://schemas.openxmlformats.org/officeDocument/2006/relationships/slide" Target="slides/slide52.xml"/><Relationship Id="rId74" Type="http://schemas.openxmlformats.org/officeDocument/2006/relationships/slide" Target="slides/slide73.xml"/><Relationship Id="rId128" Type="http://schemas.openxmlformats.org/officeDocument/2006/relationships/slide" Target="slides/slide127.xml"/><Relationship Id="rId149" Type="http://schemas.openxmlformats.org/officeDocument/2006/relationships/theme" Target="theme/theme1.xml"/><Relationship Id="rId5" Type="http://schemas.openxmlformats.org/officeDocument/2006/relationships/slide" Target="slides/slide4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slide" Target="slides/slide133.xml"/><Relationship Id="rId139" Type="http://schemas.openxmlformats.org/officeDocument/2006/relationships/slide" Target="slides/slide13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50" Type="http://schemas.openxmlformats.org/officeDocument/2006/relationships/tableStyles" Target="tableStyles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40" Type="http://schemas.openxmlformats.org/officeDocument/2006/relationships/slide" Target="slides/slide139.xml"/><Relationship Id="rId145" Type="http://schemas.openxmlformats.org/officeDocument/2006/relationships/slide" Target="slides/slide14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slide" Target="slides/slide14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43" Type="http://schemas.openxmlformats.org/officeDocument/2006/relationships/slide" Target="slides/slide142.xml"/><Relationship Id="rId148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26" Type="http://schemas.openxmlformats.org/officeDocument/2006/relationships/slide" Target="slides/slide25.xml"/><Relationship Id="rId47" Type="http://schemas.openxmlformats.org/officeDocument/2006/relationships/slide" Target="slides/slide46.xml"/><Relationship Id="rId68" Type="http://schemas.openxmlformats.org/officeDocument/2006/relationships/slide" Target="slides/slide67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6" Type="http://schemas.openxmlformats.org/officeDocument/2006/relationships/slide" Target="slides/slide15.xml"/><Relationship Id="rId37" Type="http://schemas.openxmlformats.org/officeDocument/2006/relationships/slide" Target="slides/slide36.xml"/><Relationship Id="rId58" Type="http://schemas.openxmlformats.org/officeDocument/2006/relationships/slide" Target="slides/slide57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44" Type="http://schemas.openxmlformats.org/officeDocument/2006/relationships/slide" Target="slides/slide143.xml"/><Relationship Id="rId90" Type="http://schemas.openxmlformats.org/officeDocument/2006/relationships/slide" Target="slides/slide8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8E036-7658-4CDC-B061-1F38C60E06C9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3002628-14C0-4DC5-89C9-02BA151305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8E036-7658-4CDC-B061-1F38C60E06C9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02628-14C0-4DC5-89C9-02BA151305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8E036-7658-4CDC-B061-1F38C60E06C9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02628-14C0-4DC5-89C9-02BA151305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8E036-7658-4CDC-B061-1F38C60E06C9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3002628-14C0-4DC5-89C9-02BA151305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8E036-7658-4CDC-B061-1F38C60E06C9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02628-14C0-4DC5-89C9-02BA1513052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8E036-7658-4CDC-B061-1F38C60E06C9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02628-14C0-4DC5-89C9-02BA151305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8E036-7658-4CDC-B061-1F38C60E06C9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3002628-14C0-4DC5-89C9-02BA1513052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8E036-7658-4CDC-B061-1F38C60E06C9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02628-14C0-4DC5-89C9-02BA151305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8E036-7658-4CDC-B061-1F38C60E06C9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02628-14C0-4DC5-89C9-02BA151305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8E036-7658-4CDC-B061-1F38C60E06C9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02628-14C0-4DC5-89C9-02BA151305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8E036-7658-4CDC-B061-1F38C60E06C9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02628-14C0-4DC5-89C9-02BA1513052C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C98E036-7658-4CDC-B061-1F38C60E06C9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3002628-14C0-4DC5-89C9-02BA1513052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057400"/>
            <a:ext cx="8458200" cy="1219200"/>
          </a:xfrm>
        </p:spPr>
        <p:txBody>
          <a:bodyPr>
            <a:normAutofit/>
          </a:bodyPr>
          <a:lstStyle/>
          <a:p>
            <a:pPr algn="ctr"/>
            <a:r>
              <a:rPr lang="sr-Latn-CS" sz="7200" b="1" dirty="0">
                <a:solidFill>
                  <a:srgbClr val="04617B"/>
                </a:solidFill>
                <a:latin typeface="Calibri"/>
              </a:rPr>
              <a:t> </a:t>
            </a:r>
            <a:r>
              <a:rPr lang="x-none" sz="7200" b="1" dirty="0">
                <a:solidFill>
                  <a:srgbClr val="04617B"/>
                </a:solidFill>
                <a:latin typeface="Calibri"/>
              </a:rPr>
              <a:t>БИБЛИОГРАФИЈА</a:t>
            </a:r>
            <a:endParaRPr lang="en-US" sz="72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8763000" cy="6629400"/>
          </a:xfrm>
        </p:spPr>
        <p:txBody>
          <a:bodyPr>
            <a:normAutofit lnSpcReduction="10000"/>
          </a:bodyPr>
          <a:lstStyle/>
          <a:p>
            <a:pPr lvl="0" algn="just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defRPr/>
            </a:pPr>
            <a:r>
              <a:rPr lang="sr-Cyrl-CS" sz="2400" b="1" u="sng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За опис старе и ретке књиге</a:t>
            </a:r>
            <a:r>
              <a:rPr lang="sr-Cyrl-CS" sz="2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r-Cyrl-CS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(рукописне књиге, инкунабуле, србуље) - по методологији описа рукописа у Археографском одељењу Народне библиотеке Србије:</a:t>
            </a:r>
          </a:p>
          <a:p>
            <a:pPr lvl="0" algn="just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defRPr/>
            </a:pPr>
            <a:endParaRPr lang="sr-Cyrl-CS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609600" lvl="0" indent="-609600" algn="just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defRPr/>
            </a:pPr>
            <a:r>
              <a:rPr lang="sr-Cyrl-CS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Наслов (према стварном садржају или по имену писара) и време настанка</a:t>
            </a:r>
          </a:p>
          <a:p>
            <a:pPr marL="609600" lvl="0" indent="-609600" algn="just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defRPr/>
            </a:pPr>
            <a:r>
              <a:rPr lang="sr-Cyrl-CS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Материјал, број листова, величина листова</a:t>
            </a:r>
          </a:p>
          <a:p>
            <a:pPr marL="609600" lvl="0" indent="-609600" algn="just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defRPr/>
            </a:pPr>
            <a:r>
              <a:rPr lang="sr-Cyrl-CS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Интегритет рукописа</a:t>
            </a:r>
          </a:p>
          <a:p>
            <a:pPr marL="609600" lvl="0" indent="-609600" algn="just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defRPr/>
            </a:pPr>
            <a:r>
              <a:rPr lang="sr-Cyrl-CS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Водени знаци</a:t>
            </a:r>
          </a:p>
          <a:p>
            <a:pPr marL="609600" lvl="0" indent="-609600" algn="just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defRPr/>
            </a:pPr>
            <a:r>
              <a:rPr lang="sr-Cyrl-CS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Повез, материјал, време повеза, аутор</a:t>
            </a:r>
          </a:p>
          <a:p>
            <a:pPr marL="609600" lvl="0" indent="-609600" algn="just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defRPr/>
            </a:pPr>
            <a:r>
              <a:rPr lang="sr-Cyrl-CS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Писар, место и година</a:t>
            </a:r>
          </a:p>
          <a:p>
            <a:pPr marL="609600" lvl="0" indent="-609600" algn="just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defRPr/>
            </a:pPr>
            <a:r>
              <a:rPr lang="sr-Cyrl-CS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Тип писма (у два ступца – устав, полуустав, брзопис, канцеларијски брзопис, типографско писмо)</a:t>
            </a:r>
          </a:p>
          <a:p>
            <a:pPr marL="609600" lvl="0" indent="-609600" algn="just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defRPr/>
            </a:pPr>
            <a:r>
              <a:rPr lang="sr-Cyrl-CS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Редакција и правопис (српска, бугарска, македонска, влашка, молдавска, руска, црквенословенска)</a:t>
            </a:r>
          </a:p>
          <a:p>
            <a:pPr marL="609600" lvl="0" indent="-609600" algn="just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defRPr/>
            </a:pPr>
            <a:r>
              <a:rPr lang="sr-Cyrl-CS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Орнаментика</a:t>
            </a:r>
          </a:p>
          <a:p>
            <a:pPr marL="609600" lvl="0" indent="-609600" algn="just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defRPr/>
            </a:pPr>
            <a:r>
              <a:rPr lang="sr-Cyrl-CS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Садржај (подаци о врсти рукописа, односно тексту, типу књижевног састава или жанру)</a:t>
            </a:r>
          </a:p>
          <a:p>
            <a:pPr marL="609600" lvl="0" indent="-609600" algn="just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defRPr/>
            </a:pPr>
            <a:r>
              <a:rPr lang="sr-Cyrl-CS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Записи</a:t>
            </a:r>
            <a:endParaRPr lang="en-GB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4321165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4389437"/>
          </a:xfrm>
        </p:spPr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Ø"/>
            </a:pPr>
            <a:r>
              <a:rPr lang="sr-Cyrl-CS" sz="2400" u="sng" dirty="0">
                <a:latin typeface="Arial" pitchFamily="34" charset="0"/>
                <a:cs typeface="Arial" pitchFamily="34" charset="0"/>
              </a:rPr>
              <a:t>Примери:</a:t>
            </a:r>
          </a:p>
          <a:p>
            <a:pPr algn="just">
              <a:buFont typeface="Wingdings" pitchFamily="2" charset="2"/>
              <a:buChar char="Ø"/>
            </a:pPr>
            <a:endParaRPr lang="sr-Cyrl-CS" sz="2400" u="sng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Павле Јозеф Шафарик: </a:t>
            </a:r>
            <a:r>
              <a:rPr lang="sr-Cyrl-CS" sz="2400" b="1" i="1" dirty="0">
                <a:latin typeface="Arial" pitchFamily="34" charset="0"/>
                <a:cs typeface="Arial" pitchFamily="34" charset="0"/>
              </a:rPr>
              <a:t>Преглед словенски црквени књига које су од конца петнајстог до почетка седамнајстог века у Венецији, Сербии, Влашкој </a:t>
            </a:r>
            <a:r>
              <a:rPr lang="hr-HR" sz="2400" b="1" i="1" dirty="0">
                <a:latin typeface="Arial" pitchFamily="34" charset="0"/>
                <a:cs typeface="Arial" pitchFamily="34" charset="0"/>
              </a:rPr>
              <a:t>u </a:t>
            </a:r>
            <a:r>
              <a:rPr lang="sr-Cyrl-CS" sz="2400" b="1" i="1" dirty="0">
                <a:latin typeface="Arial" pitchFamily="34" charset="0"/>
                <a:cs typeface="Arial" pitchFamily="34" charset="0"/>
              </a:rPr>
              <a:t>Ердељу печатане</a:t>
            </a:r>
            <a:r>
              <a:rPr lang="sr-Cyrl-CS" sz="2400" i="1" dirty="0">
                <a:latin typeface="Arial" pitchFamily="34" charset="0"/>
                <a:cs typeface="Arial" pitchFamily="34" charset="0"/>
              </a:rPr>
              <a:t>,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 "Сербскиј летопис", 1831, частица перва, стр. 34-46</a:t>
            </a:r>
          </a:p>
          <a:p>
            <a:pPr algn="just">
              <a:buFont typeface="Wingdings" pitchFamily="2" charset="2"/>
              <a:buChar char="ü"/>
            </a:pPr>
            <a:endParaRPr lang="sr-Cyrl-CS" sz="24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Стојан Новаковић: </a:t>
            </a:r>
            <a:r>
              <a:rPr lang="sr-Cyrl-CS" sz="2400" b="1" i="1" dirty="0">
                <a:latin typeface="Arial" pitchFamily="34" charset="0"/>
                <a:cs typeface="Arial" pitchFamily="34" charset="0"/>
              </a:rPr>
              <a:t>Псалтир </a:t>
            </a:r>
            <a:r>
              <a:rPr lang="hr-HR" sz="2400" b="1" i="1" dirty="0">
                <a:latin typeface="Arial" pitchFamily="34" charset="0"/>
                <a:cs typeface="Arial" pitchFamily="34" charset="0"/>
              </a:rPr>
              <a:t>u </a:t>
            </a:r>
            <a:r>
              <a:rPr lang="sr-Cyrl-CS" sz="2400" b="1" i="1" dirty="0">
                <a:latin typeface="Arial" pitchFamily="34" charset="0"/>
                <a:cs typeface="Arial" pitchFamily="34" charset="0"/>
              </a:rPr>
              <a:t>епистола Виценца Вуковића. Прилог к библиографији штампаних књига српских</a:t>
            </a:r>
            <a:r>
              <a:rPr lang="sr-Cyrl-CS" sz="2400" i="1" dirty="0">
                <a:latin typeface="Arial" pitchFamily="34" charset="0"/>
                <a:cs typeface="Arial" pitchFamily="34" charset="0"/>
              </a:rPr>
              <a:t>, 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Годишњица Николе Чупића, Београд, 1887, књ.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IX, 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стр. 200-213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8295184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28800"/>
            <a:ext cx="8991600" cy="5105400"/>
          </a:xfrm>
        </p:spPr>
        <p:txBody>
          <a:bodyPr/>
          <a:lstStyle/>
          <a:p>
            <a:pPr algn="ctr">
              <a:buNone/>
            </a:pPr>
            <a:r>
              <a:rPr lang="sr-Cyrl-CS" sz="2400" b="1" u="sng" dirty="0">
                <a:latin typeface="Arial" pitchFamily="34" charset="0"/>
                <a:cs typeface="Arial" pitchFamily="34" charset="0"/>
              </a:rPr>
              <a:t>БИБЛИОГРАФИЈА СРБУЉА</a:t>
            </a:r>
          </a:p>
          <a:p>
            <a:pPr algn="ctr">
              <a:buNone/>
            </a:pPr>
            <a:endParaRPr lang="sr-Cyrl-CS" sz="2400" u="sng" dirty="0">
              <a:latin typeface="Arial" pitchFamily="34" charset="0"/>
              <a:cs typeface="Arial" pitchFamily="34" charset="0"/>
            </a:endParaRPr>
          </a:p>
          <a:p>
            <a:pPr algn="just"/>
            <a:endParaRPr lang="sr-Cyrl-CS" sz="2400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Назив</a:t>
            </a:r>
            <a:r>
              <a:rPr lang="sr-Cyrl-C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sr-Cyrl-CS" sz="2400" b="1" i="1" dirty="0">
                <a:latin typeface="Arial" pitchFamily="34" charset="0"/>
                <a:cs typeface="Arial" pitchFamily="34" charset="0"/>
              </a:rPr>
              <a:t>србуље 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(</a:t>
            </a:r>
            <a:r>
              <a:rPr lang="sr-Cyrl-CS" sz="2400" u="sng" dirty="0">
                <a:latin typeface="Arial" pitchFamily="34" charset="0"/>
                <a:cs typeface="Arial" pitchFamily="34" charset="0"/>
              </a:rPr>
              <a:t>у једнини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 -</a:t>
            </a:r>
            <a:r>
              <a:rPr lang="sr-Cyrl-C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sr-Cyrl-CS" sz="2400" b="1" i="1" dirty="0">
                <a:latin typeface="Arial" pitchFamily="34" charset="0"/>
                <a:cs typeface="Arial" pitchFamily="34" charset="0"/>
              </a:rPr>
              <a:t>србуља</a:t>
            </a:r>
            <a:r>
              <a:rPr lang="sr-Cyrl-CS" sz="2400" i="1" dirty="0">
                <a:latin typeface="Arial" pitchFamily="34" charset="0"/>
                <a:cs typeface="Arial" pitchFamily="34" charset="0"/>
              </a:rPr>
              <a:t>) 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већ одавно </a:t>
            </a:r>
            <a:r>
              <a:rPr lang="hr-HR" sz="2400" dirty="0">
                <a:latin typeface="Arial" pitchFamily="34" charset="0"/>
                <a:cs typeface="Arial" pitchFamily="34" charset="0"/>
              </a:rPr>
              <a:t>je 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устаљен за означавање првих српских штампаних (старопечатаних) књига насталих од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XV 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до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XVII 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века, углавном богословске садржине, к</a:t>
            </a:r>
            <a:r>
              <a:rPr lang="hr-HR" sz="2400" dirty="0">
                <a:latin typeface="Arial" pitchFamily="34" charset="0"/>
                <a:cs typeface="Arial" pitchFamily="34" charset="0"/>
              </a:rPr>
              <a:t>oje 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су стваране на српскословенском (старословенски језик српске редакције)</a:t>
            </a:r>
          </a:p>
          <a:p>
            <a:pPr algn="just">
              <a:spcBef>
                <a:spcPct val="0"/>
              </a:spcBef>
              <a:buNone/>
            </a:pPr>
            <a:endParaRPr lang="sr-Cyrl-CS" sz="2400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Термин србуље у науци се употребљава већ од првих деценија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XIX 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века, када </a:t>
            </a:r>
            <a:r>
              <a:rPr lang="hr-HR" sz="2400" dirty="0">
                <a:latin typeface="Arial" pitchFamily="34" charset="0"/>
                <a:cs typeface="Arial" pitchFamily="34" charset="0"/>
              </a:rPr>
              <a:t>je 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и почело интензивно научно занимање за старе српске рукописне и штампане књиге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2757659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7060" y="1981200"/>
            <a:ext cx="9129215" cy="4389437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Означавајући под овим појмом искључиво црквене књиге у којима су се очувале ознаке народног српског језика, за разлику од црквенословенског који </a:t>
            </a:r>
            <a:r>
              <a:rPr lang="hr-HR" sz="2400" dirty="0">
                <a:latin typeface="Arial" pitchFamily="34" charset="0"/>
                <a:cs typeface="Arial" pitchFamily="34" charset="0"/>
              </a:rPr>
              <a:t>je 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дошао преко руских текстова, Вук Караџић је</a:t>
            </a:r>
            <a:r>
              <a:rPr lang="hr-HR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реч </a:t>
            </a:r>
            <a:r>
              <a:rPr lang="sr-Cyrl-CS" sz="2400" b="1" i="1" dirty="0">
                <a:latin typeface="Arial" pitchFamily="34" charset="0"/>
                <a:cs typeface="Arial" pitchFamily="34" charset="0"/>
              </a:rPr>
              <a:t>србуља</a:t>
            </a:r>
            <a:r>
              <a:rPr lang="sr-Cyrl-CS" sz="2400" i="1" dirty="0">
                <a:latin typeface="Arial" pitchFamily="34" charset="0"/>
                <a:cs typeface="Arial" pitchFamily="34" charset="0"/>
              </a:rPr>
              <a:t> 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унео у друго издање свога </a:t>
            </a:r>
            <a:r>
              <a:rPr lang="sr-Cyrl-CS" sz="2400" i="1" dirty="0">
                <a:latin typeface="Arial" pitchFamily="34" charset="0"/>
                <a:cs typeface="Arial" pitchFamily="34" charset="0"/>
              </a:rPr>
              <a:t>Српског рјечника 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(Беч, 1852)</a:t>
            </a:r>
          </a:p>
          <a:p>
            <a:pPr algn="just">
              <a:buFont typeface="Wingdings" pitchFamily="2" charset="2"/>
              <a:buChar char="Ø"/>
            </a:pPr>
            <a:endParaRPr lang="sr-Cyrl-CS" sz="24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Поред штампаних, србуље истовремено означавају и српске рукописне књиге из истог, али и из знатно старијих периода, а т</a:t>
            </a:r>
            <a:r>
              <a:rPr lang="hr-HR" sz="2400" dirty="0">
                <a:latin typeface="Arial" pitchFamily="34" charset="0"/>
                <a:cs typeface="Arial" pitchFamily="34" charset="0"/>
              </a:rPr>
              <a:t>o 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ствара одређену сложеност у њиховом ближем и потпунијем библиографском  обележавању у науци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6725574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688" y="2133600"/>
            <a:ext cx="9073487" cy="4389437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Карактер, садржина и облик србуља траже и учешће других наука у њиховом описивању, као што су палеографија, археографија, филологија и књижевна историја</a:t>
            </a:r>
          </a:p>
          <a:p>
            <a:pPr algn="just">
              <a:buFont typeface="Wingdings" pitchFamily="2" charset="2"/>
              <a:buChar char="Ø"/>
            </a:pPr>
            <a:endParaRPr lang="sr-Cyrl-CS" sz="24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Право научно интересовање за старе српске штампане ("србуљске") књиге из штампарија у Цетињу, Горажду, Милешеви, Венецији, Београду, Скадру и из других места, почело </a:t>
            </a:r>
            <a:r>
              <a:rPr lang="hr-HR" sz="2400" dirty="0">
                <a:latin typeface="Arial" pitchFamily="34" charset="0"/>
                <a:cs typeface="Arial" pitchFamily="34" charset="0"/>
              </a:rPr>
              <a:t>je 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у првим годинама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XIX 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века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5236120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609" y="1752600"/>
            <a:ext cx="9051878" cy="4389437"/>
          </a:xfrm>
        </p:spPr>
        <p:txBody>
          <a:bodyPr>
            <a:normAutofit lnSpcReduction="10000"/>
          </a:bodyPr>
          <a:lstStyle/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Међу библиографима истраживачима, код нас су се истицали: Вук Караџић, Лукијан Мушицки, Иван Кукуљевић Сакцински, Ђура Даничић, Стојан Новаковић, Нићифор Дучић, Ватрослав Јагић, Љубомир Стојановић, као и неки значајни странци -Павле Јозеф Шафарик, Петар </a:t>
            </a:r>
            <a:r>
              <a:rPr lang="hr-HR" sz="2400" dirty="0">
                <a:latin typeface="Arial" pitchFamily="34" charset="0"/>
                <a:cs typeface="Arial" pitchFamily="34" charset="0"/>
              </a:rPr>
              <a:t>A. 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Лавров и др.</a:t>
            </a:r>
          </a:p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endParaRPr lang="sr-Cyrl-CS" sz="2400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Истраживања нису окончана ни у новије доба, када су се посебно истицали палеографи руског порекла (А. Соловјев, С. Куљбакин и В. Мошин), али и нова генерација српских научника: Димитрије Богдановић, Петар Момировић, Дејан Медаковић и други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445220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0"/>
            <a:ext cx="9041642" cy="4389437"/>
          </a:xfrm>
        </p:spPr>
        <p:txBody>
          <a:bodyPr/>
          <a:lstStyle/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Већину ових научника нису подстицале библиографске побуде, већ шири културно-историјски и књижевни разлози</a:t>
            </a:r>
          </a:p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endParaRPr lang="sr-Cyrl-CS" sz="2400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У недостатку чврстих властитих принципа библиографског описа србуља, наши научници су се углавном поводили за схватањима руских палеографа и библиографа који су посвећивали посебну пажњу описима словенских ћирилских (и глагољских) књига и рукописа уопште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0965792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09800"/>
            <a:ext cx="9144000" cy="4389437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И поред интензивног пописивања и описивања, теоријска литература о србуљама је још увек нецеловита и оскудна</a:t>
            </a:r>
          </a:p>
          <a:p>
            <a:pPr algn="just">
              <a:buFont typeface="Wingdings" pitchFamily="2" charset="2"/>
              <a:buChar char="Ø"/>
            </a:pPr>
            <a:endParaRPr lang="sr-Cyrl-CS" sz="24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Прихватање </a:t>
            </a:r>
            <a:r>
              <a:rPr lang="hr-HR" sz="2400" i="1" dirty="0">
                <a:latin typeface="Arial" pitchFamily="34" charset="0"/>
                <a:cs typeface="Arial" pitchFamily="34" charset="0"/>
              </a:rPr>
              <a:t>ISBD(A) </a:t>
            </a:r>
            <a:r>
              <a:rPr lang="sr-Cyrl-CS" sz="2400" b="1" i="1" dirty="0">
                <a:latin typeface="Arial" pitchFamily="34" charset="0"/>
                <a:cs typeface="Arial" pitchFamily="34" charset="0"/>
              </a:rPr>
              <a:t>Међународног стандардног описа старих монографских публикација 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(насталих до 1801. године) уједначило  је принципе библиографске обраде србуља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9251927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8991600" cy="5105400"/>
          </a:xfrm>
        </p:spPr>
        <p:txBody>
          <a:bodyPr/>
          <a:lstStyle/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2400" u="sng" dirty="0">
                <a:latin typeface="Arial" pitchFamily="34" charset="0"/>
                <a:cs typeface="Arial" pitchFamily="34" charset="0"/>
              </a:rPr>
              <a:t>Примери:</a:t>
            </a:r>
          </a:p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endParaRPr lang="sr-Cyrl-CS" sz="2400" u="sng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ü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Стојан Новаковић: </a:t>
            </a:r>
            <a:r>
              <a:rPr lang="sr-Cyrl-CS" sz="2400" b="1" i="1" dirty="0">
                <a:latin typeface="Arial" pitchFamily="34" charset="0"/>
                <a:cs typeface="Arial" pitchFamily="34" charset="0"/>
              </a:rPr>
              <a:t>Божидара Вуковића зборници за путнике, издања позната </a:t>
            </a:r>
            <a:r>
              <a:rPr lang="hr-HR" sz="2400" b="1" i="1" dirty="0">
                <a:latin typeface="Arial" pitchFamily="34" charset="0"/>
                <a:cs typeface="Arial" pitchFamily="34" charset="0"/>
              </a:rPr>
              <a:t>u </a:t>
            </a:r>
            <a:r>
              <a:rPr lang="sr-Cyrl-CS" sz="2400" b="1" i="1" dirty="0">
                <a:latin typeface="Arial" pitchFamily="34" charset="0"/>
                <a:cs typeface="Arial" pitchFamily="34" charset="0"/>
              </a:rPr>
              <a:t>непозната, библиографски извештај</a:t>
            </a:r>
            <a:r>
              <a:rPr lang="sr-Cyrl-CS" sz="2400" i="1" dirty="0">
                <a:latin typeface="Arial" pitchFamily="34" charset="0"/>
                <a:cs typeface="Arial" pitchFamily="34" charset="0"/>
              </a:rPr>
              <a:t>, 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Гласник Српског ученог друштва, Београд, 1877, књ.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XLV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, стр.129-167</a:t>
            </a:r>
          </a:p>
          <a:p>
            <a:pPr algn="just">
              <a:spcBef>
                <a:spcPct val="0"/>
              </a:spcBef>
              <a:buFont typeface="Wingdings" pitchFamily="2" charset="2"/>
              <a:buChar char="ü"/>
            </a:pPr>
            <a:endParaRPr lang="sr-Cyrl-CS" sz="2400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ü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Љубомир Стојановић: </a:t>
            </a:r>
            <a:r>
              <a:rPr lang="sr-Cyrl-CS" sz="2400" b="1" i="1" dirty="0">
                <a:latin typeface="Arial" pitchFamily="34" charset="0"/>
                <a:cs typeface="Arial" pitchFamily="34" charset="0"/>
              </a:rPr>
              <a:t>Каталог Народне библиотеке у Београду. </a:t>
            </a:r>
            <a:r>
              <a:rPr lang="en-US" sz="2400" b="1" i="1" dirty="0">
                <a:latin typeface="Arial" pitchFamily="34" charset="0"/>
                <a:cs typeface="Arial" pitchFamily="34" charset="0"/>
              </a:rPr>
              <a:t>IV</a:t>
            </a:r>
            <a:r>
              <a:rPr lang="sr-Cyrl-CS" sz="2400" b="1" i="1" dirty="0">
                <a:latin typeface="Arial" pitchFamily="34" charset="0"/>
                <a:cs typeface="Arial" pitchFamily="34" charset="0"/>
              </a:rPr>
              <a:t> Рукописи </a:t>
            </a:r>
            <a:r>
              <a:rPr lang="hr-HR" sz="2400" b="1" i="1" dirty="0">
                <a:latin typeface="Arial" pitchFamily="34" charset="0"/>
                <a:cs typeface="Arial" pitchFamily="34" charset="0"/>
              </a:rPr>
              <a:t>u </a:t>
            </a:r>
            <a:r>
              <a:rPr lang="sr-Cyrl-CS" sz="2400" b="1" i="1" dirty="0">
                <a:latin typeface="Arial" pitchFamily="34" charset="0"/>
                <a:cs typeface="Arial" pitchFamily="34" charset="0"/>
              </a:rPr>
              <a:t>старе штампане књиге</a:t>
            </a:r>
            <a:r>
              <a:rPr lang="sr-Cyrl-CS" sz="2400" i="1" dirty="0">
                <a:latin typeface="Arial" pitchFamily="34" charset="0"/>
                <a:cs typeface="Arial" pitchFamily="34" charset="0"/>
              </a:rPr>
              <a:t>, 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Београд, 1903</a:t>
            </a:r>
          </a:p>
          <a:p>
            <a:pPr algn="just">
              <a:spcBef>
                <a:spcPct val="0"/>
              </a:spcBef>
              <a:buNone/>
            </a:pPr>
            <a:endParaRPr lang="sr-Cyrl-CS" sz="2400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ü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група аутора: </a:t>
            </a:r>
            <a:r>
              <a:rPr lang="sr-Cyrl-CS" sz="2400" b="1" i="1" dirty="0">
                <a:latin typeface="Arial" pitchFamily="34" charset="0"/>
                <a:cs typeface="Arial" pitchFamily="34" charset="0"/>
              </a:rPr>
              <a:t>Ћирилске рукописне књиге Библиотске Матице српске </a:t>
            </a:r>
            <a:r>
              <a:rPr lang="hr-HR" sz="2400" b="1" i="1" dirty="0">
                <a:latin typeface="Arial" pitchFamily="34" charset="0"/>
                <a:cs typeface="Arial" pitchFamily="34" charset="0"/>
              </a:rPr>
              <a:t>I-IV</a:t>
            </a:r>
            <a:r>
              <a:rPr lang="hr-HR" sz="2400" i="1" dirty="0">
                <a:latin typeface="Arial" pitchFamily="34" charset="0"/>
                <a:cs typeface="Arial" pitchFamily="34" charset="0"/>
              </a:rPr>
              <a:t>, 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Нови Сад, 1988, 1991, 1992. и 1993.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6182259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28800"/>
            <a:ext cx="9067800" cy="5029200"/>
          </a:xfrm>
        </p:spPr>
        <p:txBody>
          <a:bodyPr/>
          <a:lstStyle/>
          <a:p>
            <a:pPr algn="ctr">
              <a:spcBef>
                <a:spcPct val="0"/>
              </a:spcBef>
              <a:buNone/>
            </a:pPr>
            <a:r>
              <a:rPr lang="sr-Cyrl-CS" sz="2400" b="1" u="sng" dirty="0">
                <a:latin typeface="Arial" pitchFamily="34" charset="0"/>
                <a:cs typeface="Arial" pitchFamily="34" charset="0"/>
              </a:rPr>
              <a:t>СЕЛЕКТИВНА БИБЛИОГРАФИЈА</a:t>
            </a:r>
          </a:p>
          <a:p>
            <a:pPr algn="ctr">
              <a:spcBef>
                <a:spcPct val="0"/>
              </a:spcBef>
              <a:buNone/>
            </a:pPr>
            <a:endParaRPr lang="sr-Cyrl-CS" sz="2400" b="1" u="sng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0"/>
              </a:spcBef>
              <a:buNone/>
            </a:pPr>
            <a:endParaRPr lang="en-US" sz="2400" u="sng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Иако библиографија тежи да донесе што обухватнији и потпунији попис књига или других штампаних и рукописних радова, бројни су случајеви да се због одређених потреба или конкретне условљености раде </a:t>
            </a:r>
            <a:r>
              <a:rPr lang="sr-Cyrl-CS" sz="2400" b="1" i="1" dirty="0">
                <a:latin typeface="Arial" pitchFamily="34" charset="0"/>
                <a:cs typeface="Arial" pitchFamily="34" charset="0"/>
              </a:rPr>
              <a:t>селективне</a:t>
            </a:r>
            <a:r>
              <a:rPr lang="sr-Cyrl-CS" sz="2400" i="1" dirty="0">
                <a:latin typeface="Arial" pitchFamily="34" charset="0"/>
                <a:cs typeface="Arial" pitchFamily="34" charset="0"/>
              </a:rPr>
              <a:t> 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(или </a:t>
            </a:r>
            <a:r>
              <a:rPr lang="sr-Cyrl-CS" sz="2400" i="1" dirty="0">
                <a:latin typeface="Arial" pitchFamily="34" charset="0"/>
                <a:cs typeface="Arial" pitchFamily="34" charset="0"/>
              </a:rPr>
              <a:t>пробране,изборне) 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библиографије</a:t>
            </a:r>
          </a:p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endParaRPr lang="sr-Cyrl-CS" sz="2400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Поред обављања основног стручног посла, библиограф се јавља и у улози оцењивача или прецизније речено, одабирача грађе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1138065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12" y="1828800"/>
            <a:ext cx="8988188" cy="4389437"/>
          </a:xfrm>
        </p:spPr>
        <p:txBody>
          <a:bodyPr>
            <a:normAutofit lnSpcReduction="10000"/>
          </a:bodyPr>
          <a:lstStyle/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Библиограф из неутралне или пасивне позиције постаје активни, креативни фактор који има и  егзактан однос једног стручног селектора</a:t>
            </a:r>
          </a:p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endParaRPr lang="sr-Cyrl-CS" sz="2400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Он преузима и сав ризик који се може јавити као последица субјективности или чак недовољне стручности и упућености у презентовану грађу</a:t>
            </a:r>
          </a:p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endParaRPr lang="sr-Cyrl-CS" sz="2400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Настанку селективног типа библиографије претходе неки конкретни разлози, а понекад </a:t>
            </a:r>
            <a:r>
              <a:rPr lang="hr-HR" sz="2400" dirty="0">
                <a:latin typeface="Arial" pitchFamily="34" charset="0"/>
                <a:cs typeface="Arial" pitchFamily="34" charset="0"/>
              </a:rPr>
              <a:t>je 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то и немоћ библиографа да пронађе и обради сву грађу која се односи на неки стручни предмет или на неку особу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303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009797" cy="5486400"/>
          </a:xfrm>
        </p:spPr>
        <p:txBody>
          <a:bodyPr/>
          <a:lstStyle/>
          <a:p>
            <a:pPr lvl="0" algn="just" eaLnBrk="1" fontAlgn="auto" hangingPunct="1"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defRPr/>
            </a:pPr>
            <a:r>
              <a:rPr lang="sr-Cyrl-CS" sz="2400" b="1" u="sng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За опис старе штампане књиге:</a:t>
            </a:r>
          </a:p>
          <a:p>
            <a:pPr marL="342900" lvl="0" indent="-342900" algn="just" eaLnBrk="1" fontAlgn="auto" hangingPunct="1">
              <a:spcAft>
                <a:spcPts val="0"/>
              </a:spcAft>
              <a:buClrTx/>
              <a:buSzTx/>
              <a:buFont typeface="Arial" pitchFamily="34" charset="0"/>
              <a:buChar char="•"/>
              <a:defRPr/>
            </a:pPr>
            <a:endParaRPr lang="sr-Cyrl-CS" sz="2400" b="1" u="sng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609600" lvl="0" indent="-609600" algn="just" eaLnBrk="1" fontAlgn="auto" hangingPunct="1">
              <a:spcAft>
                <a:spcPts val="0"/>
              </a:spcAft>
              <a:buClrTx/>
              <a:buSzTx/>
              <a:buFontTx/>
              <a:buAutoNum type="arabicPeriod"/>
              <a:defRPr/>
            </a:pPr>
            <a:r>
              <a:rPr lang="sr-Cyrl-CS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Наслов ( у облику у коме је познат у науци)</a:t>
            </a:r>
          </a:p>
          <a:p>
            <a:pPr marL="609600" lvl="0" indent="-609600" algn="just" eaLnBrk="1" fontAlgn="auto" hangingPunct="1">
              <a:spcAft>
                <a:spcPts val="0"/>
              </a:spcAft>
              <a:buClrTx/>
              <a:buSzTx/>
              <a:buFontTx/>
              <a:buAutoNum type="arabicPeriod"/>
              <a:defRPr/>
            </a:pPr>
            <a:r>
              <a:rPr lang="sr-Cyrl-CS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Место и година штампања</a:t>
            </a:r>
          </a:p>
          <a:p>
            <a:pPr marL="609600" lvl="0" indent="-609600" algn="just" eaLnBrk="1" fontAlgn="auto" hangingPunct="1">
              <a:spcAft>
                <a:spcPts val="0"/>
              </a:spcAft>
              <a:buClrTx/>
              <a:buSzTx/>
              <a:buFontTx/>
              <a:buAutoNum type="arabicPeriod"/>
              <a:defRPr/>
            </a:pPr>
            <a:r>
              <a:rPr lang="sr-Cyrl-CS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Подаци о штампарији и штампару</a:t>
            </a:r>
          </a:p>
          <a:p>
            <a:pPr marL="609600" lvl="0" indent="-609600" algn="just" eaLnBrk="1" fontAlgn="auto" hangingPunct="1">
              <a:spcAft>
                <a:spcPts val="0"/>
              </a:spcAft>
              <a:buClrTx/>
              <a:buSzTx/>
              <a:buFontTx/>
              <a:buAutoNum type="arabicPeriod"/>
              <a:defRPr/>
            </a:pPr>
            <a:r>
              <a:rPr lang="sr-Cyrl-CS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Број листова</a:t>
            </a:r>
          </a:p>
          <a:p>
            <a:pPr marL="609600" lvl="0" indent="-609600" algn="just" eaLnBrk="1" fontAlgn="auto" hangingPunct="1">
              <a:spcAft>
                <a:spcPts val="0"/>
              </a:spcAft>
              <a:buClrTx/>
              <a:buSzTx/>
              <a:buFontTx/>
              <a:buAutoNum type="arabicPeriod"/>
              <a:defRPr/>
            </a:pPr>
            <a:r>
              <a:rPr lang="sr-Cyrl-CS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Величина</a:t>
            </a:r>
          </a:p>
          <a:p>
            <a:pPr marL="609600" lvl="0" indent="-609600" algn="just" eaLnBrk="1" fontAlgn="auto" hangingPunct="1">
              <a:spcAft>
                <a:spcPts val="0"/>
              </a:spcAft>
              <a:buClrTx/>
              <a:buSzTx/>
              <a:buFontTx/>
              <a:buAutoNum type="arabicPeriod"/>
              <a:defRPr/>
            </a:pPr>
            <a:r>
              <a:rPr lang="sr-Cyrl-CS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Подаци о интегритету</a:t>
            </a:r>
          </a:p>
          <a:p>
            <a:pPr marL="609600" lvl="0" indent="-609600" algn="just" eaLnBrk="1" fontAlgn="auto" hangingPunct="1">
              <a:spcAft>
                <a:spcPts val="0"/>
              </a:spcAft>
              <a:buClrTx/>
              <a:buSzTx/>
              <a:buFontTx/>
              <a:buAutoNum type="arabicPeriod"/>
              <a:defRPr/>
            </a:pPr>
            <a:r>
              <a:rPr lang="sr-Cyrl-CS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Повез</a:t>
            </a:r>
          </a:p>
          <a:p>
            <a:pPr marL="609600" lvl="0" indent="-609600" algn="just" eaLnBrk="1" fontAlgn="auto" hangingPunct="1">
              <a:spcAft>
                <a:spcPts val="0"/>
              </a:spcAft>
              <a:buClrTx/>
              <a:buSzTx/>
              <a:buFontTx/>
              <a:buAutoNum type="arabicPeriod"/>
              <a:defRPr/>
            </a:pPr>
            <a:r>
              <a:rPr lang="sr-Cyrl-CS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Записи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895596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7060" y="2209800"/>
            <a:ext cx="9161060" cy="4389437"/>
          </a:xfrm>
        </p:spPr>
        <p:txBody>
          <a:bodyPr/>
          <a:lstStyle/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Селекција библиографског материјала много чешће </a:t>
            </a:r>
            <a:r>
              <a:rPr lang="hr-HR" sz="2400" dirty="0">
                <a:latin typeface="Arial" pitchFamily="34" charset="0"/>
                <a:cs typeface="Arial" pitchFamily="34" charset="0"/>
              </a:rPr>
              <a:t>je 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условљена практичним стручним потребама, јер бављење одређеном струком или науком не тражи свеукупно познавање материје, него само једног конкретног дела</a:t>
            </a:r>
          </a:p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endParaRPr lang="sr-Cyrl-CS" sz="2400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Библиограф се прилагођава таквим суженим захтевима, па у селективну библиографију уноси само оно што </a:t>
            </a:r>
            <a:r>
              <a:rPr lang="hr-HR" sz="2400" dirty="0">
                <a:latin typeface="Arial" pitchFamily="34" charset="0"/>
                <a:cs typeface="Arial" pitchFamily="34" charset="0"/>
              </a:rPr>
              <a:t>je, 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п</a:t>
            </a:r>
            <a:r>
              <a:rPr lang="hr-HR" sz="2400" dirty="0">
                <a:latin typeface="Arial" pitchFamily="34" charset="0"/>
                <a:cs typeface="Arial" pitchFamily="34" charset="0"/>
              </a:rPr>
              <a:t>o 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његовом мишљењу, нужно и најбитније, </a:t>
            </a:r>
            <a:r>
              <a:rPr lang="hr-HR" sz="2400" dirty="0">
                <a:latin typeface="Arial" pitchFamily="34" charset="0"/>
                <a:cs typeface="Arial" pitchFamily="34" charset="0"/>
              </a:rPr>
              <a:t>a 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изоставља све што сматра периферним или сувишним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9189700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3884" y="2209800"/>
            <a:ext cx="9015484" cy="4389437"/>
          </a:xfrm>
        </p:spPr>
        <p:txBody>
          <a:bodyPr/>
          <a:lstStyle/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Библиограф </a:t>
            </a:r>
            <a:r>
              <a:rPr lang="hr-HR" sz="2400" dirty="0">
                <a:latin typeface="Arial" pitchFamily="34" charset="0"/>
                <a:cs typeface="Arial" pitchFamily="34" charset="0"/>
              </a:rPr>
              <a:t>je 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дужан да у уводу или у напоменама за библиографију назначи разлоге за селективни поступак, као и принципе п</a:t>
            </a:r>
            <a:r>
              <a:rPr lang="hr-HR" sz="2400" dirty="0">
                <a:latin typeface="Arial" pitchFamily="34" charset="0"/>
                <a:cs typeface="Arial" pitchFamily="34" charset="0"/>
              </a:rPr>
              <a:t>o 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којима </a:t>
            </a:r>
            <a:r>
              <a:rPr lang="hr-HR" sz="2400" dirty="0">
                <a:latin typeface="Arial" pitchFamily="34" charset="0"/>
                <a:cs typeface="Arial" pitchFamily="34" charset="0"/>
              </a:rPr>
              <a:t>je 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вршена селекција, упућујући при томе и на основни карактер изостављеног материјала </a:t>
            </a:r>
          </a:p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endParaRPr lang="sr-Cyrl-CS" sz="2400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Израда селективних библиографија </a:t>
            </a:r>
            <a:r>
              <a:rPr lang="hr-HR" sz="2400" dirty="0">
                <a:latin typeface="Arial" pitchFamily="34" charset="0"/>
                <a:cs typeface="Arial" pitchFamily="34" charset="0"/>
              </a:rPr>
              <a:t>je 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прихватљива само онда када није могуће створити неки други тип библиографског рада, без обзира који су конкретни разлози били у питању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2438957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362200"/>
            <a:ext cx="9067800" cy="4389437"/>
          </a:xfrm>
        </p:spPr>
        <p:txBody>
          <a:bodyPr/>
          <a:lstStyle/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Значај селективне библиографије посебно се испољава у тзв. примењеним наукама (техници, медицини, агрономији, ветерини, шумарству итд.)</a:t>
            </a:r>
          </a:p>
          <a:p>
            <a:pPr algn="just">
              <a:spcBef>
                <a:spcPct val="0"/>
              </a:spcBef>
              <a:buNone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Вршећи селекцију грађе у наукама те врсте, библиографија прави разграничења између старих схватања и нових научних сазнања, и тако успоставља кључне критеријуме за савремена вредновања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8495532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196" y="2133600"/>
            <a:ext cx="8973403" cy="4389437"/>
          </a:xfrm>
        </p:spPr>
        <p:txBody>
          <a:bodyPr/>
          <a:lstStyle/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2400" u="sng" dirty="0">
                <a:latin typeface="Arial" pitchFamily="34" charset="0"/>
                <a:cs typeface="Arial" pitchFamily="34" charset="0"/>
              </a:rPr>
              <a:t>Примери:</a:t>
            </a:r>
          </a:p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endParaRPr lang="sr-Cyrl-CS" sz="2400" b="1" u="sng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ü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Дејан Ђуричковић: </a:t>
            </a:r>
            <a:r>
              <a:rPr lang="sr-Cyrl-CS" sz="2400" b="1" i="1" dirty="0">
                <a:latin typeface="Arial" pitchFamily="34" charset="0"/>
                <a:cs typeface="Arial" pitchFamily="34" charset="0"/>
              </a:rPr>
              <a:t>Босанска вила 1885-1914. Библиографија </a:t>
            </a:r>
            <a:r>
              <a:rPr lang="hr-HR" sz="2400" b="1" i="1" dirty="0">
                <a:latin typeface="Arial" pitchFamily="34" charset="0"/>
                <a:cs typeface="Arial" pitchFamily="34" charset="0"/>
              </a:rPr>
              <a:t>I </a:t>
            </a:r>
            <a:r>
              <a:rPr lang="sr-Cyrl-CS" sz="2400" b="1" dirty="0">
                <a:latin typeface="Arial" pitchFamily="34" charset="0"/>
                <a:cs typeface="Arial" pitchFamily="34" charset="0"/>
              </a:rPr>
              <a:t>и </a:t>
            </a:r>
            <a:r>
              <a:rPr lang="en-US" sz="2400" b="1" i="1" dirty="0">
                <a:latin typeface="Arial" pitchFamily="34" charset="0"/>
                <a:cs typeface="Arial" pitchFamily="34" charset="0"/>
              </a:rPr>
              <a:t>II</a:t>
            </a:r>
            <a:r>
              <a:rPr lang="sr-Cyrl-CS" sz="2400" i="1" dirty="0">
                <a:latin typeface="Arial" pitchFamily="34" charset="0"/>
                <a:cs typeface="Arial" pitchFamily="34" charset="0"/>
              </a:rPr>
              <a:t>, 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"Свјетлост", Сарајево, 1975 (попис текстова који се односе на књижевност и општу културу)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ü"/>
            </a:pPr>
            <a:endParaRPr lang="sr-Cyrl-CS" sz="2400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ü"/>
            </a:pPr>
            <a:r>
              <a:rPr lang="hr-HR" sz="2400" dirty="0">
                <a:latin typeface="Arial" pitchFamily="34" charset="0"/>
                <a:cs typeface="Arial" pitchFamily="34" charset="0"/>
              </a:rPr>
              <a:t>Boris Ćorić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:</a:t>
            </a:r>
            <a:r>
              <a:rPr lang="hr-HR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hr-HR" sz="2400" b="1" i="1" dirty="0">
                <a:latin typeface="Arial" pitchFamily="34" charset="0"/>
                <a:cs typeface="Arial" pitchFamily="34" charset="0"/>
              </a:rPr>
              <a:t>"Nada" </a:t>
            </a:r>
            <a:r>
              <a:rPr lang="sr-Cyrl-CS" sz="2400" b="1" i="1" dirty="0">
                <a:latin typeface="Arial" pitchFamily="34" charset="0"/>
                <a:cs typeface="Arial" pitchFamily="34" charset="0"/>
              </a:rPr>
              <a:t>- </a:t>
            </a:r>
            <a:r>
              <a:rPr lang="hr-HR" sz="2400" b="1" i="1" dirty="0">
                <a:latin typeface="Arial" pitchFamily="34" charset="0"/>
                <a:cs typeface="Arial" pitchFamily="34" charset="0"/>
              </a:rPr>
              <a:t>bibliografija </a:t>
            </a:r>
            <a:r>
              <a:rPr lang="sr-Cyrl-CS" sz="2400" b="1" i="1" dirty="0">
                <a:latin typeface="Arial" pitchFamily="34" charset="0"/>
                <a:cs typeface="Arial" pitchFamily="34" charset="0"/>
              </a:rPr>
              <a:t>1</a:t>
            </a:r>
            <a:r>
              <a:rPr lang="en-US" sz="2400" b="1" i="1" dirty="0">
                <a:latin typeface="Arial" pitchFamily="34" charset="0"/>
                <a:cs typeface="Arial" pitchFamily="34" charset="0"/>
              </a:rPr>
              <a:t>8</a:t>
            </a:r>
            <a:r>
              <a:rPr lang="sr-Cyrl-CS" sz="2400" b="1" i="1" dirty="0">
                <a:latin typeface="Arial" pitchFamily="34" charset="0"/>
                <a:cs typeface="Arial" pitchFamily="34" charset="0"/>
              </a:rPr>
              <a:t>85-1903</a:t>
            </a:r>
            <a:r>
              <a:rPr lang="sr-Cyrl-CS" sz="2400" i="1" dirty="0">
                <a:latin typeface="Arial" pitchFamily="34" charset="0"/>
                <a:cs typeface="Arial" pitchFamily="34" charset="0"/>
              </a:rPr>
              <a:t>, </a:t>
            </a:r>
            <a:r>
              <a:rPr lang="hr-HR" sz="2400" dirty="0">
                <a:latin typeface="Arial" pitchFamily="34" charset="0"/>
                <a:cs typeface="Arial" pitchFamily="34" charset="0"/>
              </a:rPr>
              <a:t>"Svjetlost", Sarajevo, 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1978 (комплетан попис садржине периодике)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731070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38230" cy="5715000"/>
          </a:xfrm>
        </p:spPr>
        <p:txBody>
          <a:bodyPr/>
          <a:lstStyle/>
          <a:p>
            <a:pPr algn="ctr">
              <a:spcBef>
                <a:spcPct val="0"/>
              </a:spcBef>
              <a:buNone/>
            </a:pPr>
            <a:r>
              <a:rPr lang="sr-Cyrl-CS" sz="2400" b="1" u="sng" dirty="0">
                <a:latin typeface="Arial" pitchFamily="34" charset="0"/>
                <a:cs typeface="Arial" pitchFamily="34" charset="0"/>
              </a:rPr>
              <a:t>КРИТИЧКА БИБЛИОГРАФИЈА</a:t>
            </a:r>
            <a:endParaRPr lang="en-US" sz="2400" b="1" u="sng" dirty="0"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ct val="0"/>
              </a:spcBef>
              <a:buNone/>
            </a:pPr>
            <a:endParaRPr lang="en-US" sz="2400" u="sng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0"/>
              </a:spcBef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У изради селективне библиографије састављач се делимично јавља и у улози критичара, самим тим што један део грађе узима, </a:t>
            </a:r>
            <a:r>
              <a:rPr lang="hr-HR" sz="2400" dirty="0">
                <a:latin typeface="Arial" pitchFamily="34" charset="0"/>
                <a:cs typeface="Arial" pitchFamily="34" charset="0"/>
              </a:rPr>
              <a:t>a 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други оставља или занемарује</a:t>
            </a:r>
          </a:p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endParaRPr lang="sr-Cyrl-CS" sz="2400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 Међутим, праву функцију критичара и оцењивача библиограф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добија тек онда када, поред исписивања библиографских јединица, у краћим или дужим резимеима (или рефератима) </a:t>
            </a:r>
            <a:r>
              <a:rPr lang="sr-Cyrl-CS" sz="2400" u="sng" dirty="0">
                <a:latin typeface="Arial" pitchFamily="34" charset="0"/>
                <a:cs typeface="Arial" pitchFamily="34" charset="0"/>
              </a:rPr>
              <a:t>износи свој суд о вредности садржине текстова које </a:t>
            </a:r>
            <a:r>
              <a:rPr lang="hr-HR" sz="2400" u="sng" dirty="0">
                <a:latin typeface="Arial" pitchFamily="34" charset="0"/>
                <a:cs typeface="Arial" pitchFamily="34" charset="0"/>
              </a:rPr>
              <a:t>je </a:t>
            </a:r>
            <a:r>
              <a:rPr lang="sr-Cyrl-CS" sz="2400" u="sng" dirty="0">
                <a:latin typeface="Arial" pitchFamily="34" charset="0"/>
                <a:cs typeface="Arial" pitchFamily="34" charset="0"/>
              </a:rPr>
              <a:t>библиографисао</a:t>
            </a:r>
            <a:r>
              <a:rPr lang="en-US" sz="2400" u="sng" dirty="0">
                <a:latin typeface="Arial" pitchFamily="34" charset="0"/>
                <a:cs typeface="Arial" pitchFamily="34" charset="0"/>
              </a:rPr>
              <a:t>,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a 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таква врста библиографије се назива </a:t>
            </a:r>
            <a:r>
              <a:rPr lang="sr-Cyrl-CS" sz="2400" b="1" i="1" dirty="0">
                <a:latin typeface="Arial" pitchFamily="34" charset="0"/>
                <a:cs typeface="Arial" pitchFamily="34" charset="0"/>
              </a:rPr>
              <a:t>критичка 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или </a:t>
            </a:r>
            <a:r>
              <a:rPr lang="sr-Cyrl-CS" sz="2400" b="1" i="1" dirty="0">
                <a:latin typeface="Arial" pitchFamily="34" charset="0"/>
                <a:cs typeface="Arial" pitchFamily="34" charset="0"/>
              </a:rPr>
              <a:t>резонујућа 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848886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5021" y="2451503"/>
            <a:ext cx="9067800" cy="4389437"/>
          </a:xfrm>
        </p:spPr>
        <p:txBody>
          <a:bodyPr/>
          <a:lstStyle/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Дакле, није само важан обим и обухватност грађе него и објективност библиографовог критичког става и његова спремност да исправно просуђује о одређеним текстовима</a:t>
            </a:r>
          </a:p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endParaRPr lang="sr-Cyrl-CS" sz="2400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Библиограф је у прилици да се потпуно независно поставља према садржини и карактеру текста, да га афирмативно или негативно оцењује и да га на тај начин презентује корисницима неке библиографије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9632345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84" y="2209800"/>
            <a:ext cx="9043916" cy="4389437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Критичка библиографија </a:t>
            </a:r>
            <a:r>
              <a:rPr lang="sr-Cyrl-CS" sz="2400" u="sng" dirty="0">
                <a:latin typeface="Arial" pitchFamily="34" charset="0"/>
                <a:cs typeface="Arial" pitchFamily="34" charset="0"/>
              </a:rPr>
              <a:t>директно или посредно утиче на правце научних истраживања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 на оним темама или подручјима чији </a:t>
            </a:r>
            <a:r>
              <a:rPr lang="hr-HR" sz="2400" dirty="0">
                <a:latin typeface="Arial" pitchFamily="34" charset="0"/>
                <a:cs typeface="Arial" pitchFamily="34" charset="0"/>
              </a:rPr>
              <a:t>je 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библиографски попис рађен</a:t>
            </a:r>
          </a:p>
          <a:p>
            <a:pPr algn="just">
              <a:buFont typeface="Wingdings" pitchFamily="2" charset="2"/>
              <a:buChar char="Ø"/>
            </a:pPr>
            <a:endParaRPr lang="sr-Cyrl-CS" sz="24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Она даје неку врсту енциклопедијске информације која </a:t>
            </a:r>
            <a:r>
              <a:rPr lang="hr-HR" sz="2400" dirty="0">
                <a:latin typeface="Arial" pitchFamily="34" charset="0"/>
                <a:cs typeface="Arial" pitchFamily="34" charset="0"/>
              </a:rPr>
              <a:t>je 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до те мере сажета да </a:t>
            </a:r>
            <a:r>
              <a:rPr lang="hr-HR" sz="2400" dirty="0">
                <a:latin typeface="Arial" pitchFamily="34" charset="0"/>
                <a:cs typeface="Arial" pitchFamily="34" charset="0"/>
              </a:rPr>
              <a:t>je 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више намењена ширем кругу читалаца него самосталним и озбиљним стручњацима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3949754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362200"/>
            <a:ext cx="9067800" cy="4389437"/>
          </a:xfrm>
        </p:spPr>
        <p:txBody>
          <a:bodyPr/>
          <a:lstStyle/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Да би умањио евентуалне приговоре на критичке оцене које </a:t>
            </a:r>
            <a:r>
              <a:rPr lang="hr-HR" sz="2400" dirty="0">
                <a:latin typeface="Arial" pitchFamily="34" charset="0"/>
                <a:cs typeface="Arial" pitchFamily="34" charset="0"/>
              </a:rPr>
              <a:t>je 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изрекао о грађи која сачињава његову библиографију, састављач мора настојати да његови судови буду </a:t>
            </a:r>
            <a:r>
              <a:rPr lang="sr-Cyrl-CS" sz="2400" u="sng" dirty="0">
                <a:latin typeface="Arial" pitchFamily="34" charset="0"/>
                <a:cs typeface="Arial" pitchFamily="34" charset="0"/>
              </a:rPr>
              <a:t>непристрасни и јасно образложени</a:t>
            </a:r>
            <a:endParaRPr lang="en-US" sz="2400" u="sng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Критичка библиографија захтева не само властите методе у изради него и посебан тип </a:t>
            </a:r>
            <a:r>
              <a:rPr lang="sr-Cyrl-CS" sz="2400" u="sng" dirty="0">
                <a:latin typeface="Arial" pitchFamily="34" charset="0"/>
                <a:cs typeface="Arial" pitchFamily="34" charset="0"/>
              </a:rPr>
              <a:t>библиографа-специјалисте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6417218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05000"/>
            <a:ext cx="9067800" cy="4389437"/>
          </a:xfrm>
        </p:spPr>
        <p:txBody>
          <a:bodyPr/>
          <a:lstStyle/>
          <a:p>
            <a:pPr algn="just">
              <a:spcBef>
                <a:spcPct val="0"/>
              </a:spcBef>
              <a:buNone/>
            </a:pPr>
            <a:endParaRPr lang="sr-Cyrl-CS" sz="2400" u="sng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Самосталан и критички приступ у раду, који истовремено значи и изрицање оцена о одређеном тексту, подразумева и изузетно познавање науке на коју се текстови односе </a:t>
            </a:r>
          </a:p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endParaRPr lang="sr-Cyrl-CS" sz="2400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r>
              <a:rPr lang="hr-HR" sz="2400" dirty="0">
                <a:latin typeface="Arial" pitchFamily="34" charset="0"/>
                <a:cs typeface="Arial" pitchFamily="34" charset="0"/>
              </a:rPr>
              <a:t>Ha 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тај начин библиограф-специјалиста мора да буде, поред општег знања, и подробно упућен у ужу научну област која </a:t>
            </a:r>
            <a:r>
              <a:rPr lang="hr-HR" sz="2400" dirty="0">
                <a:latin typeface="Arial" pitchFamily="34" charset="0"/>
                <a:cs typeface="Arial" pitchFamily="34" charset="0"/>
              </a:rPr>
              <a:t>je 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предмет његовог критичко-библиографског интересовања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3597021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133600"/>
            <a:ext cx="9140588" cy="4389437"/>
          </a:xfrm>
        </p:spPr>
        <p:txBody>
          <a:bodyPr/>
          <a:lstStyle/>
          <a:p>
            <a:pPr algn="ctr">
              <a:buNone/>
            </a:pPr>
            <a:r>
              <a:rPr lang="sr-Cyrl-CS" sz="2400" b="1" u="sng" dirty="0">
                <a:latin typeface="Arial" pitchFamily="34" charset="0"/>
                <a:cs typeface="Arial" pitchFamily="34" charset="0"/>
              </a:rPr>
              <a:t>СКРИВЕНА БИБЛИОГРАФИЈА</a:t>
            </a:r>
          </a:p>
          <a:p>
            <a:pPr algn="ctr">
              <a:buNone/>
            </a:pPr>
            <a:endParaRPr lang="sr-Cyrl-CS" sz="2400" b="1" u="sng" dirty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sr-Cyrl-CS" sz="2400" b="1" u="sng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Овом врстом библиографије сматра се онај облик библиографског рада који се јавља као додатак у некој студији или чланку, најчешће </a:t>
            </a:r>
            <a:r>
              <a:rPr lang="sr-Cyrl-CS" sz="2400" u="sng" dirty="0">
                <a:latin typeface="Arial" pitchFamily="34" charset="0"/>
                <a:cs typeface="Arial" pitchFamily="34" charset="0"/>
              </a:rPr>
              <a:t>у форми фусноте на маргини или у облику коришћене литературе на крају неког текста</a:t>
            </a:r>
          </a:p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endParaRPr lang="sr-Cyrl-CS" sz="2400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 Под овом врстом се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подразумева свака она библиографија која није објављена у облику самосталне публикације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76187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"/>
            <a:ext cx="8991600" cy="6629400"/>
          </a:xfrm>
        </p:spPr>
        <p:txBody>
          <a:bodyPr>
            <a:normAutofit fontScale="92500" lnSpcReduction="10000"/>
          </a:bodyPr>
          <a:lstStyle/>
          <a:p>
            <a:pPr algn="ctr" fontAlgn="auto">
              <a:spcAft>
                <a:spcPts val="0"/>
              </a:spcAft>
              <a:buNone/>
              <a:defRPr/>
            </a:pPr>
            <a:r>
              <a:rPr lang="sr-Cyrl-C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sr-Cyrl-CS" sz="2800" b="1" u="sng" dirty="0">
                <a:latin typeface="Arial" pitchFamily="34" charset="0"/>
                <a:cs typeface="Arial" pitchFamily="34" charset="0"/>
              </a:rPr>
              <a:t>МЕЂУНАРОДНИ СТАНДАРД ЗА БИБЛИОГРАФСКИ ОПИС (</a:t>
            </a:r>
            <a:r>
              <a:rPr lang="sr-Latn-CS" sz="2800" b="1" u="sng" dirty="0">
                <a:latin typeface="Arial" pitchFamily="34" charset="0"/>
                <a:cs typeface="Arial" pitchFamily="34" charset="0"/>
              </a:rPr>
              <a:t>ISBD)</a:t>
            </a:r>
            <a:r>
              <a:rPr lang="sr-Cyrl-CS" sz="2800" b="1" u="sng" dirty="0">
                <a:latin typeface="Arial" pitchFamily="34" charset="0"/>
                <a:cs typeface="Arial" pitchFamily="34" charset="0"/>
              </a:rPr>
              <a:t> </a:t>
            </a:r>
          </a:p>
          <a:p>
            <a:pPr algn="ctr" fontAlgn="auto">
              <a:spcAft>
                <a:spcPts val="0"/>
              </a:spcAft>
              <a:buNone/>
              <a:defRPr/>
            </a:pPr>
            <a:r>
              <a:rPr lang="sr-Latn-CS" sz="2400" dirty="0">
                <a:latin typeface="Arial" pitchFamily="34" charset="0"/>
                <a:cs typeface="Arial" pitchFamily="34" charset="0"/>
              </a:rPr>
              <a:t>(International Standard Bibliographic Description)</a:t>
            </a:r>
            <a:endParaRPr lang="sr-Cyrl-CS" sz="2400" dirty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sr-Cyrl-CS" sz="2400" dirty="0">
              <a:latin typeface="Arial" pitchFamily="34" charset="0"/>
              <a:cs typeface="Arial" pitchFamily="34" charset="0"/>
            </a:endParaRPr>
          </a:p>
          <a:p>
            <a:pPr marL="225425" indent="-225425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Прихваћен од Међународног савеза библиотечких друштава (</a:t>
            </a:r>
            <a:r>
              <a:rPr lang="sr-Latn-CS" sz="2400" dirty="0">
                <a:latin typeface="Arial" pitchFamily="34" charset="0"/>
                <a:cs typeface="Arial" pitchFamily="34" charset="0"/>
              </a:rPr>
              <a:t>IFLA) 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1974. године, а  најважнији смисао се огледа у стварању </a:t>
            </a:r>
            <a:r>
              <a:rPr lang="sr-Cyrl-CS" sz="2400" b="1" dirty="0">
                <a:latin typeface="Arial" pitchFamily="34" charset="0"/>
                <a:cs typeface="Arial" pitchFamily="34" charset="0"/>
              </a:rPr>
              <a:t>универзалне библиографске контроле 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(</a:t>
            </a:r>
            <a:r>
              <a:rPr lang="sr-Latn-CS" sz="2400" dirty="0">
                <a:latin typeface="Arial" pitchFamily="34" charset="0"/>
                <a:cs typeface="Arial" pitchFamily="34" charset="0"/>
              </a:rPr>
              <a:t>UBC) 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или заједничког међународног информативног система</a:t>
            </a:r>
          </a:p>
          <a:p>
            <a:pPr marL="609600" indent="-60960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endParaRPr lang="sr-Cyrl-CS" sz="2400" dirty="0">
              <a:latin typeface="Arial" pitchFamily="34" charset="0"/>
              <a:cs typeface="Arial" pitchFamily="34" charset="0"/>
            </a:endParaRPr>
          </a:p>
          <a:p>
            <a:pPr marL="225425" indent="-225425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sr-Latn-CS" sz="2400" b="1" dirty="0">
                <a:latin typeface="Arial" pitchFamily="34" charset="0"/>
                <a:cs typeface="Arial" pitchFamily="34" charset="0"/>
              </a:rPr>
              <a:t>ISBD(M)</a:t>
            </a:r>
            <a:r>
              <a:rPr lang="x-none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sr-Cyrl-CS" sz="2400" b="1" dirty="0">
                <a:latin typeface="Arial" pitchFamily="34" charset="0"/>
                <a:cs typeface="Arial" pitchFamily="34" charset="0"/>
              </a:rPr>
              <a:t>- 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Међународни стандардни библиографски опис монографских публикација</a:t>
            </a:r>
          </a:p>
          <a:p>
            <a:pPr marL="344488" indent="-344488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endParaRPr lang="sr-Cyrl-CS" sz="2400" dirty="0">
              <a:latin typeface="Arial" pitchFamily="34" charset="0"/>
              <a:cs typeface="Arial" pitchFamily="34" charset="0"/>
            </a:endParaRPr>
          </a:p>
          <a:p>
            <a:pPr marL="344488" indent="-344488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Основна сврха </a:t>
            </a:r>
            <a:r>
              <a:rPr lang="sr-Latn-CS" sz="2400" dirty="0">
                <a:latin typeface="Arial" pitchFamily="34" charset="0"/>
                <a:cs typeface="Arial" pitchFamily="34" charset="0"/>
              </a:rPr>
              <a:t>ISBD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 јесте да помаже међународну комуникацију библиографских информација тако што:</a:t>
            </a:r>
          </a:p>
          <a:p>
            <a:pPr marL="344488" indent="-344488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endParaRPr lang="sr-Cyrl-CS" sz="2400" dirty="0">
              <a:latin typeface="Arial" pitchFamily="34" charset="0"/>
              <a:cs typeface="Arial" pitchFamily="34" charset="0"/>
            </a:endParaRPr>
          </a:p>
          <a:p>
            <a:pPr marL="0" indent="0" algn="just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1. омогућује да се </a:t>
            </a:r>
            <a:r>
              <a:rPr lang="sr-Cyrl-CS" sz="2400" u="sng" dirty="0">
                <a:latin typeface="Arial" pitchFamily="34" charset="0"/>
                <a:cs typeface="Arial" pitchFamily="34" charset="0"/>
              </a:rPr>
              <a:t>размењују записи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 из различитих извора,</a:t>
            </a:r>
          </a:p>
          <a:p>
            <a:pPr marL="609600" indent="-609600" algn="just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endParaRPr lang="sr-Cyrl-CS" sz="2400" dirty="0">
              <a:latin typeface="Arial" pitchFamily="34" charset="0"/>
              <a:cs typeface="Arial" pitchFamily="34" charset="0"/>
            </a:endParaRPr>
          </a:p>
          <a:p>
            <a:pPr marL="0" indent="0" algn="just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2. помаже да се </a:t>
            </a:r>
            <a:r>
              <a:rPr lang="sr-Cyrl-CS" sz="2400" u="sng" dirty="0">
                <a:latin typeface="Arial" pitchFamily="34" charset="0"/>
                <a:cs typeface="Arial" pitchFamily="34" charset="0"/>
              </a:rPr>
              <a:t>премосте језичке препреке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 у тумачењу записа и</a:t>
            </a:r>
          </a:p>
          <a:p>
            <a:pPr marL="609600" indent="-609600" algn="just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endParaRPr lang="sr-Cyrl-CS" sz="2400" dirty="0">
              <a:latin typeface="Arial" pitchFamily="34" charset="0"/>
              <a:cs typeface="Arial" pitchFamily="34" charset="0"/>
            </a:endParaRPr>
          </a:p>
          <a:p>
            <a:pPr marL="0" indent="0" algn="just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3. помаже </a:t>
            </a:r>
            <a:r>
              <a:rPr lang="sr-Cyrl-CS" sz="2400" u="sng" dirty="0">
                <a:latin typeface="Arial" pitchFamily="34" charset="0"/>
                <a:cs typeface="Arial" pitchFamily="34" charset="0"/>
              </a:rPr>
              <a:t>претварање библиографских записа у машински читљив облик</a:t>
            </a:r>
            <a:r>
              <a:rPr lang="sr-Latn-CS" sz="2400" u="sng" dirty="0">
                <a:latin typeface="Arial" pitchFamily="34" charset="0"/>
                <a:cs typeface="Arial" pitchFamily="34" charset="0"/>
              </a:rPr>
              <a:t> </a:t>
            </a:r>
            <a:endParaRPr lang="x-none" sz="2400" u="sng" dirty="0">
              <a:latin typeface="Arial" pitchFamily="34" charset="0"/>
              <a:cs typeface="Arial" pitchFamily="34" charset="0"/>
            </a:endParaRPr>
          </a:p>
          <a:p>
            <a:pPr marL="0" indent="0" algn="just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8101280"/>
      </p:ext>
    </p:extLst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76200" y="1981200"/>
            <a:ext cx="9220200" cy="4389437"/>
          </a:xfrm>
        </p:spPr>
        <p:txBody>
          <a:bodyPr/>
          <a:lstStyle/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Скривена библиографија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не значи, у правом смислу, самосталан нити издвојен библиографски рад, који је распоређен у неки од разних начина класификовања</a:t>
            </a:r>
          </a:p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endParaRPr lang="sr-Cyrl-CS" sz="2400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Она заправо представља већ примењену библиографску творевину, </a:t>
            </a:r>
            <a:r>
              <a:rPr lang="hr-HR" sz="2400" dirty="0">
                <a:latin typeface="Arial" pitchFamily="34" charset="0"/>
                <a:cs typeface="Arial" pitchFamily="34" charset="0"/>
              </a:rPr>
              <a:t>a 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шаролико </a:t>
            </a:r>
            <a:r>
              <a:rPr lang="hr-HR" sz="2400" dirty="0">
                <a:latin typeface="Arial" pitchFamily="34" charset="0"/>
                <a:cs typeface="Arial" pitchFamily="34" charset="0"/>
              </a:rPr>
              <a:t>je 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расута на маргинама неке студије или се јавља као њен додатак</a:t>
            </a:r>
          </a:p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endParaRPr lang="sr-Cyrl-CS" sz="2400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Њена примена условљава да се она најчешће исказује у делимичном или скраћеном облику, без свих потребних елемената који чине пуну библиографску јединицу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1970543"/>
      </p:ext>
    </p:extLst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2746" y="2286000"/>
            <a:ext cx="9114430" cy="4389437"/>
          </a:xfrm>
        </p:spPr>
        <p:txBody>
          <a:bodyPr/>
          <a:lstStyle/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Пошто има засебно, издвојено место и облик, који су везани за неки текст (студија, монографија или било који други стручни и научни рад), скривена библиографија се често схвата само као помоћни материјал у ширим библиографским истраживањима</a:t>
            </a:r>
          </a:p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endParaRPr lang="sr-Cyrl-CS" sz="2400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Овим се ипак не умањује њен важан информативни значај, макар и у непотпуном облику њених библиографских јединица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5766154"/>
      </p:ext>
    </p:extLst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3648" y="1524000"/>
            <a:ext cx="9132627" cy="5715000"/>
          </a:xfrm>
        </p:spPr>
        <p:txBody>
          <a:bodyPr/>
          <a:lstStyle/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Засебан вид скривене библиографије означавају и доста дуги или </a:t>
            </a:r>
            <a:r>
              <a:rPr lang="sr-Cyrl-CS" sz="2400" u="sng" dirty="0">
                <a:latin typeface="Arial" pitchFamily="34" charset="0"/>
                <a:cs typeface="Arial" pitchFamily="34" charset="0"/>
              </a:rPr>
              <a:t>проширени наслови старих (рукописних) књига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, где се посредно дају и основни библиографски елементи о њима</a:t>
            </a:r>
          </a:p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endParaRPr lang="sr-Cyrl-CS" sz="2400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Такав пример </a:t>
            </a:r>
            <a:r>
              <a:rPr lang="hr-HR" sz="2400" dirty="0">
                <a:latin typeface="Arial" pitchFamily="34" charset="0"/>
                <a:cs typeface="Arial" pitchFamily="34" charset="0"/>
              </a:rPr>
              <a:t>je </a:t>
            </a:r>
            <a:r>
              <a:rPr lang="sr-Cyrl-CS" sz="2400" b="1" i="1" dirty="0">
                <a:latin typeface="Arial" pitchFamily="34" charset="0"/>
                <a:cs typeface="Arial" pitchFamily="34" charset="0"/>
              </a:rPr>
              <a:t>Живот Светог Саве 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од монаха Теодосија, чији пуни наслов, заправо почетак,  гласи: </a:t>
            </a:r>
            <a:r>
              <a:rPr lang="sr-Cyrl-CS" sz="2400" b="1" i="1" dirty="0">
                <a:latin typeface="Arial" pitchFamily="34" charset="0"/>
                <a:cs typeface="Arial" pitchFamily="34" charset="0"/>
              </a:rPr>
              <a:t>Живот </a:t>
            </a:r>
            <a:r>
              <a:rPr lang="hr-HR" sz="2400" b="1" i="1" dirty="0">
                <a:latin typeface="Arial" pitchFamily="34" charset="0"/>
                <a:cs typeface="Arial" pitchFamily="34" charset="0"/>
              </a:rPr>
              <a:t>u </a:t>
            </a:r>
            <a:r>
              <a:rPr lang="sr-Cyrl-CS" sz="2400" b="1" i="1" dirty="0">
                <a:latin typeface="Arial" pitchFamily="34" charset="0"/>
                <a:cs typeface="Arial" pitchFamily="34" charset="0"/>
              </a:rPr>
              <a:t>подвизи у пустињи с оцем, </a:t>
            </a:r>
            <a:r>
              <a:rPr lang="hr-HR" sz="2400" b="1" i="1" dirty="0">
                <a:latin typeface="Arial" pitchFamily="34" charset="0"/>
                <a:cs typeface="Arial" pitchFamily="34" charset="0"/>
              </a:rPr>
              <a:t>u </a:t>
            </a:r>
            <a:r>
              <a:rPr lang="sr-Cyrl-CS" sz="2400" b="1" i="1" dirty="0">
                <a:latin typeface="Arial" pitchFamily="34" charset="0"/>
                <a:cs typeface="Arial" pitchFamily="34" charset="0"/>
              </a:rPr>
              <a:t>посебна путовања, </a:t>
            </a:r>
            <a:r>
              <a:rPr lang="hr-HR" sz="2400" b="1" i="1" dirty="0">
                <a:latin typeface="Arial" pitchFamily="34" charset="0"/>
                <a:cs typeface="Arial" pitchFamily="34" charset="0"/>
              </a:rPr>
              <a:t>u </a:t>
            </a:r>
            <a:r>
              <a:rPr lang="sr-Cyrl-CS" sz="2400" b="1" i="1" dirty="0">
                <a:latin typeface="Arial" pitchFamily="34" charset="0"/>
                <a:cs typeface="Arial" pitchFamily="34" charset="0"/>
              </a:rPr>
              <a:t>од чести причања о чудесима међу свецима оца нашег Саве, првога архиепископа </a:t>
            </a:r>
            <a:r>
              <a:rPr lang="hr-HR" sz="2400" b="1" i="1" dirty="0">
                <a:latin typeface="Arial" pitchFamily="34" charset="0"/>
                <a:cs typeface="Arial" pitchFamily="34" charset="0"/>
              </a:rPr>
              <a:t>u </a:t>
            </a:r>
            <a:r>
              <a:rPr lang="sr-Cyrl-CS" sz="2400" b="1" i="1" dirty="0">
                <a:latin typeface="Arial" pitchFamily="34" charset="0"/>
                <a:cs typeface="Arial" pitchFamily="34" charset="0"/>
              </a:rPr>
              <a:t>учитеља српског, сказани пречасним Доментианом, јеромонахом манастира званог Хиландара, </a:t>
            </a:r>
            <a:r>
              <a:rPr lang="hr-HR" sz="2400" b="1" i="1" dirty="0">
                <a:latin typeface="Arial" pitchFamily="34" charset="0"/>
                <a:cs typeface="Arial" pitchFamily="34" charset="0"/>
              </a:rPr>
              <a:t>a </a:t>
            </a:r>
            <a:r>
              <a:rPr lang="sr-Cyrl-CS" sz="2400" b="1" i="1" dirty="0">
                <a:latin typeface="Arial" pitchFamily="34" charset="0"/>
                <a:cs typeface="Arial" pitchFamily="34" charset="0"/>
              </a:rPr>
              <a:t>списани Теодосијем монахом тога манастира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9826040"/>
      </p:ext>
    </p:extLst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8991600" cy="4648200"/>
          </a:xfrm>
        </p:spPr>
        <p:txBody>
          <a:bodyPr/>
          <a:lstStyle/>
          <a:p>
            <a:pPr algn="ctr">
              <a:spcBef>
                <a:spcPct val="0"/>
              </a:spcBef>
              <a:buNone/>
            </a:pPr>
            <a:r>
              <a:rPr lang="sr-Cyrl-CS" sz="2400" b="1" u="sng" dirty="0">
                <a:latin typeface="Arial" pitchFamily="34" charset="0"/>
                <a:cs typeface="Arial" pitchFamily="34" charset="0"/>
              </a:rPr>
              <a:t>БИБЛИОГРАФИЈА БИБЛИОГРАФИЈА</a:t>
            </a:r>
          </a:p>
          <a:p>
            <a:pPr algn="ctr">
              <a:spcBef>
                <a:spcPct val="0"/>
              </a:spcBef>
              <a:buNone/>
            </a:pPr>
            <a:endParaRPr lang="sr-Cyrl-CS" sz="2400" b="1" u="sng" dirty="0"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ct val="0"/>
              </a:spcBef>
              <a:buNone/>
            </a:pPr>
            <a:endParaRPr lang="en-US" sz="2400" u="sng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Означава систематизован попис већ урађених библиографија, које се односе на поједину научну или уметничку област, на неко уже или шире географско подручје или пак на неког истакнутог аутора, чија </a:t>
            </a:r>
            <a:r>
              <a:rPr lang="hr-HR" sz="2400" dirty="0">
                <a:latin typeface="Arial" pitchFamily="34" charset="0"/>
                <a:cs typeface="Arial" pitchFamily="34" charset="0"/>
              </a:rPr>
              <a:t>je 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библиографија у више наврата рађена</a:t>
            </a:r>
          </a:p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endParaRPr lang="sr-Cyrl-CS" sz="2400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Прави циљ у овом случају </a:t>
            </a:r>
            <a:r>
              <a:rPr lang="hr-HR" sz="2400" dirty="0">
                <a:latin typeface="Arial" pitchFamily="34" charset="0"/>
                <a:cs typeface="Arial" pitchFamily="34" charset="0"/>
              </a:rPr>
              <a:t>je 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попис свих библиографија у једној земљи или у одређеном народу, које су урађене у једном периоду или у свевремену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7010527"/>
      </p:ext>
    </p:extLst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133600"/>
            <a:ext cx="9144000" cy="4389437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Израда библиографије библиографија </a:t>
            </a:r>
            <a:r>
              <a:rPr lang="hr-HR" sz="2400" dirty="0">
                <a:latin typeface="Arial" pitchFamily="34" charset="0"/>
                <a:cs typeface="Arial" pitchFamily="34" charset="0"/>
              </a:rPr>
              <a:t>je 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и прилика да се уоче, назначе, п</a:t>
            </a:r>
            <a:r>
              <a:rPr lang="hr-HR" sz="2400" dirty="0">
                <a:latin typeface="Arial" pitchFamily="34" charset="0"/>
                <a:cs typeface="Arial" pitchFamily="34" charset="0"/>
              </a:rPr>
              <a:t>a 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и исправе грешке претходних библиографа </a:t>
            </a:r>
          </a:p>
          <a:p>
            <a:pPr algn="just">
              <a:buFont typeface="Wingdings" pitchFamily="2" charset="2"/>
              <a:buChar char="Ø"/>
            </a:pPr>
            <a:endParaRPr lang="sr-Cyrl-CS" sz="24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Она се, бар у нашој средини, ређе или само повремено ради, пошто се и сада још осећа елементарна потреба да се обаве основна библиографска пописивања у разним подручјима наука и уметности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8443162"/>
      </p:ext>
    </p:extLst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3884" y="2286000"/>
            <a:ext cx="9113293" cy="4389437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Иако библиографија библиографија значи нови квалитет у библиографском раду, њена информативна улога </a:t>
            </a:r>
            <a:r>
              <a:rPr lang="hr-HR" sz="2400" dirty="0">
                <a:latin typeface="Arial" pitchFamily="34" charset="0"/>
                <a:cs typeface="Arial" pitchFamily="34" charset="0"/>
              </a:rPr>
              <a:t>je 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доста скромна, </a:t>
            </a:r>
            <a:r>
              <a:rPr lang="hr-HR" sz="2400" dirty="0">
                <a:latin typeface="Arial" pitchFamily="34" charset="0"/>
                <a:cs typeface="Arial" pitchFamily="34" charset="0"/>
              </a:rPr>
              <a:t>a 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употребна вредност у стручном раду релативно мала и сведена на ужи круг корисника</a:t>
            </a:r>
          </a:p>
          <a:p>
            <a:pPr algn="just">
              <a:buFont typeface="Wingdings" pitchFamily="2" charset="2"/>
              <a:buChar char="Ø"/>
            </a:pPr>
            <a:endParaRPr lang="sr-Cyrl-CS" sz="24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Овај тип библиографије често даје само посредну информацију </a:t>
            </a:r>
            <a:r>
              <a:rPr lang="sr-Cyrl-CS" sz="2400" u="sng" dirty="0">
                <a:latin typeface="Arial" pitchFamily="34" charset="0"/>
                <a:cs typeface="Arial" pitchFamily="34" charset="0"/>
              </a:rPr>
              <a:t>упућивањем на поједину библиографију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, чију пунију садржину не може озбиљније да искаже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7296325"/>
      </p:ext>
    </p:extLst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275" y="2057400"/>
            <a:ext cx="9060976" cy="4389437"/>
          </a:xfrm>
        </p:spPr>
        <p:txBody>
          <a:bodyPr/>
          <a:lstStyle/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Француски библиограф Лујза Н. Малклес дефинисала </a:t>
            </a:r>
            <a:r>
              <a:rPr lang="hr-HR" sz="2400" dirty="0">
                <a:latin typeface="Arial" pitchFamily="34" charset="0"/>
                <a:cs typeface="Arial" pitchFamily="34" charset="0"/>
              </a:rPr>
              <a:t>je 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библиографију библиографија као "водич кроз свет библиографија“</a:t>
            </a:r>
          </a:p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endParaRPr lang="sr-Cyrl-CS" sz="2400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Прави образац овакве библиографије објављен </a:t>
            </a:r>
            <a:r>
              <a:rPr lang="hr-HR" sz="2400" dirty="0">
                <a:latin typeface="Arial" pitchFamily="34" charset="0"/>
                <a:cs typeface="Arial" pitchFamily="34" charset="0"/>
              </a:rPr>
              <a:t>je 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у Француској још 1664. године, када се појавило дело </a:t>
            </a:r>
            <a:r>
              <a:rPr lang="hr-HR" sz="2400" b="1" i="1" dirty="0">
                <a:latin typeface="Arial" pitchFamily="34" charset="0"/>
                <a:cs typeface="Arial" pitchFamily="34" charset="0"/>
              </a:rPr>
              <a:t>Bibliotheca bibliothecarum </a:t>
            </a:r>
            <a:r>
              <a:rPr lang="sr-Cyrl-CS" sz="2400" u="sng" dirty="0">
                <a:latin typeface="Arial" pitchFamily="34" charset="0"/>
                <a:cs typeface="Arial" pitchFamily="34" charset="0"/>
              </a:rPr>
              <a:t>Филипа Лабеа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, а класичну форму дао </a:t>
            </a:r>
            <a:r>
              <a:rPr lang="hr-HR" sz="2400" dirty="0">
                <a:latin typeface="Arial" pitchFamily="34" charset="0"/>
                <a:cs typeface="Arial" pitchFamily="34" charset="0"/>
              </a:rPr>
              <a:t>joj je </a:t>
            </a:r>
            <a:r>
              <a:rPr lang="sr-Cyrl-CS" sz="2400" u="sng" dirty="0">
                <a:latin typeface="Arial" pitchFamily="34" charset="0"/>
                <a:cs typeface="Arial" pitchFamily="34" charset="0"/>
              </a:rPr>
              <a:t>Јулиус Пехолт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 књигом </a:t>
            </a:r>
            <a:r>
              <a:rPr lang="hr-HR" sz="2400" b="1" i="1" dirty="0">
                <a:latin typeface="Arial" pitchFamily="34" charset="0"/>
                <a:cs typeface="Arial" pitchFamily="34" charset="0"/>
              </a:rPr>
              <a:t>Bibliotheca bibliographica 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(Лајпциг, 1866) 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496730"/>
      </p:ext>
    </p:extLst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687" y="1600200"/>
            <a:ext cx="9144000" cy="4389437"/>
          </a:xfrm>
        </p:spPr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Ø"/>
            </a:pPr>
            <a:r>
              <a:rPr lang="sr-Cyrl-CS" sz="2400" u="sng" dirty="0">
                <a:latin typeface="Arial" pitchFamily="34" charset="0"/>
                <a:cs typeface="Arial" pitchFamily="34" charset="0"/>
              </a:rPr>
              <a:t>Примери:</a:t>
            </a:r>
          </a:p>
          <a:p>
            <a:pPr algn="just">
              <a:buFont typeface="Wingdings" pitchFamily="2" charset="2"/>
              <a:buChar char="§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публикације Југословенског библиографског института у Београду:</a:t>
            </a:r>
          </a:p>
          <a:p>
            <a:pPr algn="just">
              <a:buFont typeface="Wingdings" pitchFamily="2" charset="2"/>
              <a:buChar char="ü"/>
            </a:pPr>
            <a:r>
              <a:rPr lang="sr-Cyrl-CS" sz="2400" b="1" i="1" dirty="0">
                <a:latin typeface="Arial" pitchFamily="34" charset="0"/>
                <a:cs typeface="Arial" pitchFamily="34" charset="0"/>
              </a:rPr>
              <a:t>Библиографија југословенских библиографија 1945-1955</a:t>
            </a:r>
            <a:r>
              <a:rPr lang="sr-Cyrl-CS" sz="2400" i="1" dirty="0">
                <a:latin typeface="Arial" pitchFamily="34" charset="0"/>
                <a:cs typeface="Arial" pitchFamily="34" charset="0"/>
              </a:rPr>
              <a:t>, 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Београд, </a:t>
            </a:r>
            <a:r>
              <a:rPr lang="sr-Cyrl-CS" sz="2400" i="1" dirty="0">
                <a:latin typeface="Arial" pitchFamily="34" charset="0"/>
                <a:cs typeface="Arial" pitchFamily="34" charset="0"/>
              </a:rPr>
              <a:t>1958</a:t>
            </a:r>
          </a:p>
          <a:p>
            <a:pPr algn="just">
              <a:buFont typeface="Wingdings" pitchFamily="2" charset="2"/>
              <a:buChar char="ü"/>
            </a:pPr>
            <a:endParaRPr lang="sr-Cyrl-CS" sz="2400" i="1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sr-Cyrl-CS" sz="2400" b="1" i="1" dirty="0">
                <a:latin typeface="Arial" pitchFamily="34" charset="0"/>
                <a:cs typeface="Arial" pitchFamily="34" charset="0"/>
              </a:rPr>
              <a:t>Библиографија југословенских библиографија 1956-1960, 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Београд, 1975</a:t>
            </a:r>
          </a:p>
          <a:p>
            <a:pPr algn="just">
              <a:buFont typeface="Wingdings" pitchFamily="2" charset="2"/>
              <a:buChar char="ü"/>
            </a:pPr>
            <a:endParaRPr lang="sr-Cyrl-CS" sz="24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Живорад П. Јовановић</a:t>
            </a:r>
            <a:r>
              <a:rPr lang="sr-Cyrl-CS" sz="2400" b="1" dirty="0">
                <a:latin typeface="Arial" pitchFamily="34" charset="0"/>
                <a:cs typeface="Arial" pitchFamily="34" charset="0"/>
              </a:rPr>
              <a:t>: </a:t>
            </a:r>
            <a:r>
              <a:rPr lang="sr-Cyrl-CS" sz="2400" b="1" i="1" dirty="0">
                <a:latin typeface="Arial" pitchFamily="34" charset="0"/>
                <a:cs typeface="Arial" pitchFamily="34" charset="0"/>
              </a:rPr>
              <a:t>Библиографија библиографија</a:t>
            </a:r>
            <a:r>
              <a:rPr lang="sr-Cyrl-CS" sz="2400" i="1" dirty="0">
                <a:latin typeface="Arial" pitchFamily="34" charset="0"/>
                <a:cs typeface="Arial" pitchFamily="34" charset="0"/>
              </a:rPr>
              <a:t>, 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"Библиотекар", Београд, 1951, </a:t>
            </a:r>
            <a:r>
              <a:rPr lang="hr-HR" sz="2400" dirty="0">
                <a:latin typeface="Arial" pitchFamily="34" charset="0"/>
                <a:cs typeface="Arial" pitchFamily="34" charset="0"/>
              </a:rPr>
              <a:t>III, 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1-2, стр. 62-69.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1340007"/>
      </p:ext>
    </p:extLst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76200" y="1905000"/>
            <a:ext cx="9144000" cy="4389437"/>
          </a:xfrm>
        </p:spPr>
        <p:txBody>
          <a:bodyPr/>
          <a:lstStyle/>
          <a:p>
            <a:pPr algn="ctr">
              <a:buNone/>
            </a:pPr>
            <a:r>
              <a:rPr lang="sr-Cyrl-CS" sz="2400" b="1" u="sng" dirty="0">
                <a:latin typeface="Arial" pitchFamily="34" charset="0"/>
                <a:cs typeface="Arial" pitchFamily="34" charset="0"/>
              </a:rPr>
              <a:t>ИЗВОРИ ЗА БИБЛИОГРАФИЈУ</a:t>
            </a:r>
          </a:p>
          <a:p>
            <a:pPr algn="ctr">
              <a:buNone/>
            </a:pPr>
            <a:endParaRPr lang="en-US" sz="2400" u="sng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0"/>
              </a:spcBef>
            </a:pPr>
            <a:endParaRPr lang="sr-Cyrl-CS" sz="2400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r>
              <a:rPr lang="hr-HR" sz="2400" dirty="0">
                <a:latin typeface="Arial" pitchFamily="34" charset="0"/>
                <a:cs typeface="Arial" pitchFamily="34" charset="0"/>
              </a:rPr>
              <a:t>Kao 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особена наука, са посебним методским поступцима, библиографија природно има и засебне изворе п</a:t>
            </a:r>
            <a:r>
              <a:rPr lang="hr-HR" sz="2400" dirty="0">
                <a:latin typeface="Arial" pitchFamily="34" charset="0"/>
                <a:cs typeface="Arial" pitchFamily="34" charset="0"/>
              </a:rPr>
              <a:t>o 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којима се разликује од других научних облика</a:t>
            </a:r>
          </a:p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endParaRPr lang="sr-Cyrl-CS" sz="2400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Основни библиографски извори су све врсте библиографија, јер оне носе замашно обиље разноврсних података, неопходних за израду нових библиографија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3104413"/>
      </p:ext>
    </p:extLst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0236" y="990600"/>
            <a:ext cx="9078036" cy="5715000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sr-Cyrl-CS" sz="2400" u="sng" dirty="0">
                <a:latin typeface="Arial" pitchFamily="34" charset="0"/>
                <a:cs typeface="Arial" pitchFamily="34" charset="0"/>
              </a:rPr>
              <a:t>Такође, библиографски извори су и: </a:t>
            </a:r>
          </a:p>
          <a:p>
            <a:pPr algn="just">
              <a:buFont typeface="Wingdings" pitchFamily="2" charset="2"/>
              <a:buChar char="ü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разни облици енциклопедија (опште и посебне),</a:t>
            </a:r>
          </a:p>
          <a:p>
            <a:pPr algn="just">
              <a:buFont typeface="Wingdings" pitchFamily="2" charset="2"/>
              <a:buChar char="ü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специјални приручници, </a:t>
            </a:r>
          </a:p>
          <a:p>
            <a:pPr algn="just">
              <a:buFont typeface="Wingdings" pitchFamily="2" charset="2"/>
              <a:buChar char="ü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лексикони, </a:t>
            </a:r>
          </a:p>
          <a:p>
            <a:pPr algn="just">
              <a:buFont typeface="Wingdings" pitchFamily="2" charset="2"/>
              <a:buChar char="ü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библиотечки каталози, </a:t>
            </a:r>
          </a:p>
          <a:p>
            <a:pPr algn="just">
              <a:buFont typeface="Wingdings" pitchFamily="2" charset="2"/>
              <a:buChar char="ü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каталози издавачких кућа, </a:t>
            </a:r>
          </a:p>
          <a:p>
            <a:pPr algn="just">
              <a:buFont typeface="Wingdings" pitchFamily="2" charset="2"/>
              <a:buChar char="ü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каталози антикварних књига, </a:t>
            </a:r>
            <a:r>
              <a:rPr lang="hr-HR" sz="2400" dirty="0">
                <a:latin typeface="Arial" pitchFamily="34" charset="0"/>
                <a:cs typeface="Arial" pitchFamily="34" charset="0"/>
              </a:rPr>
              <a:t> </a:t>
            </a:r>
            <a:endParaRPr lang="sr-Cyrl-CS" sz="24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разни архивски материјали (нарочито ако се обавља библиографски попис рукописа), </a:t>
            </a:r>
          </a:p>
          <a:p>
            <a:pPr algn="just">
              <a:buFont typeface="Wingdings" pitchFamily="2" charset="2"/>
              <a:buChar char="ü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музејска писана грађа, </a:t>
            </a:r>
          </a:p>
          <a:p>
            <a:pPr algn="just">
              <a:buFont typeface="Wingdings" pitchFamily="2" charset="2"/>
              <a:buChar char="ü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разноврсна периодика, </a:t>
            </a:r>
          </a:p>
          <a:p>
            <a:pPr algn="just">
              <a:buFont typeface="Wingdings" pitchFamily="2" charset="2"/>
              <a:buChar char="ü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мемоаристика, </a:t>
            </a:r>
          </a:p>
          <a:p>
            <a:pPr algn="just">
              <a:buFont typeface="Wingdings" pitchFamily="2" charset="2"/>
              <a:buChar char="Ø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преписка итд.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2980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04800"/>
            <a:ext cx="8991600" cy="6324600"/>
          </a:xfrm>
        </p:spPr>
        <p:txBody>
          <a:bodyPr>
            <a:normAutofit lnSpcReduction="10000"/>
          </a:bodyPr>
          <a:lstStyle/>
          <a:p>
            <a:pPr algn="just"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sr-Cyrl-CS" sz="2000" u="sng" dirty="0">
                <a:latin typeface="Arial" pitchFamily="34" charset="0"/>
                <a:cs typeface="Arial" pitchFamily="34" charset="0"/>
              </a:rPr>
              <a:t>Подручја описа у стандарду </a:t>
            </a:r>
            <a:r>
              <a:rPr lang="sr-Latn-CS" sz="2000" u="sng" dirty="0">
                <a:latin typeface="Arial" pitchFamily="34" charset="0"/>
                <a:cs typeface="Arial" pitchFamily="34" charset="0"/>
              </a:rPr>
              <a:t>ISBD(M)</a:t>
            </a:r>
            <a:r>
              <a:rPr lang="sr-Cyrl-CS" sz="2000" u="sng" dirty="0">
                <a:latin typeface="Arial" pitchFamily="34" charset="0"/>
                <a:cs typeface="Arial" pitchFamily="34" charset="0"/>
              </a:rPr>
              <a:t> и елементи који у њих улазе:</a:t>
            </a:r>
          </a:p>
          <a:p>
            <a:pPr algn="just" fontAlgn="auto">
              <a:spcAft>
                <a:spcPts val="0"/>
              </a:spcAft>
              <a:defRPr/>
            </a:pPr>
            <a:endParaRPr lang="sr-Cyrl-CS" sz="2000" b="1" u="sng" dirty="0">
              <a:latin typeface="Arial" pitchFamily="34" charset="0"/>
              <a:cs typeface="Arial" pitchFamily="34" charset="0"/>
            </a:endParaRPr>
          </a:p>
          <a:p>
            <a:pPr marL="793750" indent="-793750" algn="just" fontAlgn="auto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sr-Cyrl-CS" sz="2000" b="1" dirty="0">
                <a:latin typeface="Arial" pitchFamily="34" charset="0"/>
                <a:cs typeface="Arial" pitchFamily="34" charset="0"/>
              </a:rPr>
              <a:t>1. Подручје наслова и података о ауторству</a:t>
            </a:r>
          </a:p>
          <a:p>
            <a:pPr marL="609600" indent="-609600" algn="just"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sr-Cyrl-CS" sz="2000" dirty="0">
              <a:latin typeface="Arial" pitchFamily="34" charset="0"/>
              <a:cs typeface="Arial" pitchFamily="34" charset="0"/>
            </a:endParaRPr>
          </a:p>
          <a:p>
            <a:pPr marL="609600" indent="-609600" algn="just"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sr-Cyrl-CS" sz="2000" dirty="0">
                <a:latin typeface="Arial" pitchFamily="34" charset="0"/>
                <a:cs typeface="Arial" pitchFamily="34" charset="0"/>
              </a:rPr>
              <a:t>1.1  Главни наслов</a:t>
            </a:r>
          </a:p>
          <a:p>
            <a:pPr marL="609600" indent="-609600" algn="just"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sr-Cyrl-CS" sz="2000" dirty="0">
                <a:latin typeface="Arial" pitchFamily="34" charset="0"/>
                <a:cs typeface="Arial" pitchFamily="34" charset="0"/>
              </a:rPr>
              <a:t>1.2 Упоредни наслови, споредни наслови и остале насловне информације</a:t>
            </a:r>
          </a:p>
          <a:p>
            <a:pPr marL="609600" indent="-609600" algn="just"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sr-Cyrl-CS" sz="2000" dirty="0">
                <a:latin typeface="Arial" pitchFamily="34" charset="0"/>
                <a:cs typeface="Arial" pitchFamily="34" charset="0"/>
              </a:rPr>
              <a:t>1.3 Подаци о ауторству</a:t>
            </a:r>
          </a:p>
          <a:p>
            <a:pPr marL="609600" indent="-609600" algn="just"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sr-Cyrl-CS" sz="2000" dirty="0">
              <a:latin typeface="Arial" pitchFamily="34" charset="0"/>
              <a:cs typeface="Arial" pitchFamily="34" charset="0"/>
            </a:endParaRPr>
          </a:p>
          <a:p>
            <a:pPr marL="609600" indent="-609600" algn="just"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sr-Cyrl-CS" sz="2000" b="1" dirty="0">
                <a:latin typeface="Arial" pitchFamily="34" charset="0"/>
                <a:cs typeface="Arial" pitchFamily="34" charset="0"/>
              </a:rPr>
              <a:t>2.</a:t>
            </a:r>
            <a:r>
              <a:rPr lang="sr-Cyrl-C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sr-Cyrl-CS" sz="2000" b="1" dirty="0">
                <a:latin typeface="Arial" pitchFamily="34" charset="0"/>
                <a:cs typeface="Arial" pitchFamily="34" charset="0"/>
              </a:rPr>
              <a:t>Подручје издања</a:t>
            </a:r>
          </a:p>
          <a:p>
            <a:pPr marL="609600" indent="-609600" algn="just"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sr-Cyrl-CS" sz="2000" dirty="0">
              <a:latin typeface="Arial" pitchFamily="34" charset="0"/>
              <a:cs typeface="Arial" pitchFamily="34" charset="0"/>
            </a:endParaRPr>
          </a:p>
          <a:p>
            <a:pPr marL="609600" indent="-609600" algn="just"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sr-Cyrl-CS" sz="2000" dirty="0">
                <a:latin typeface="Arial" pitchFamily="34" charset="0"/>
                <a:cs typeface="Arial" pitchFamily="34" charset="0"/>
              </a:rPr>
              <a:t>2.1  Податак о издању</a:t>
            </a:r>
          </a:p>
          <a:p>
            <a:pPr marL="609600" indent="-609600" algn="just"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sr-Cyrl-CS" sz="2000" dirty="0">
                <a:latin typeface="Arial" pitchFamily="34" charset="0"/>
                <a:cs typeface="Arial" pitchFamily="34" charset="0"/>
              </a:rPr>
              <a:t>2.2  Подаци о ауторству у вези са издањем</a:t>
            </a:r>
          </a:p>
          <a:p>
            <a:pPr marL="609600" indent="-609600" algn="just"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sr-Cyrl-CS" sz="2000" dirty="0">
              <a:latin typeface="Arial" pitchFamily="34" charset="0"/>
              <a:cs typeface="Arial" pitchFamily="34" charset="0"/>
            </a:endParaRPr>
          </a:p>
          <a:p>
            <a:pPr marL="609600" indent="-609600"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sr-Cyrl-CS" sz="2000" b="1" dirty="0">
                <a:latin typeface="Arial" pitchFamily="34" charset="0"/>
                <a:cs typeface="Arial" pitchFamily="34" charset="0"/>
              </a:rPr>
              <a:t>3.Подручје импресума</a:t>
            </a:r>
          </a:p>
          <a:p>
            <a:pPr marL="609600" indent="-609600"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sr-Cyrl-CS" sz="2000" b="1" dirty="0">
              <a:latin typeface="Arial" pitchFamily="34" charset="0"/>
              <a:cs typeface="Arial" pitchFamily="34" charset="0"/>
            </a:endParaRPr>
          </a:p>
          <a:p>
            <a:pPr marL="609600" indent="-609600"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sr-Cyrl-CS" sz="2000" dirty="0">
                <a:latin typeface="Arial" pitchFamily="34" charset="0"/>
                <a:cs typeface="Arial" pitchFamily="34" charset="0"/>
              </a:rPr>
              <a:t>3.1 Место издања</a:t>
            </a:r>
          </a:p>
          <a:p>
            <a:pPr marL="609600" indent="-609600"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sr-Cyrl-CS" sz="2000" dirty="0">
                <a:latin typeface="Arial" pitchFamily="34" charset="0"/>
                <a:cs typeface="Arial" pitchFamily="34" charset="0"/>
              </a:rPr>
              <a:t>3.2 Име издавача</a:t>
            </a:r>
          </a:p>
          <a:p>
            <a:pPr marL="609600" indent="-609600"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sr-Cyrl-CS" sz="2000" dirty="0">
                <a:latin typeface="Arial" pitchFamily="34" charset="0"/>
                <a:cs typeface="Arial" pitchFamily="34" charset="0"/>
              </a:rPr>
              <a:t>3.3 Датум издања</a:t>
            </a:r>
          </a:p>
          <a:p>
            <a:pPr marL="609600" indent="-609600"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sr-Cyrl-CS" sz="2000" dirty="0">
                <a:latin typeface="Arial" pitchFamily="34" charset="0"/>
                <a:cs typeface="Arial" pitchFamily="34" charset="0"/>
              </a:rPr>
              <a:t>3.4 Место штампања</a:t>
            </a:r>
          </a:p>
          <a:p>
            <a:pPr marL="609600" indent="-609600"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sr-Cyrl-CS" sz="2000" dirty="0">
                <a:latin typeface="Arial" pitchFamily="34" charset="0"/>
                <a:cs typeface="Arial" pitchFamily="34" charset="0"/>
              </a:rPr>
              <a:t>3.5 Име штампара</a:t>
            </a:r>
            <a:endParaRPr lang="en-GB" sz="2000" dirty="0">
              <a:latin typeface="Arial" pitchFamily="34" charset="0"/>
              <a:cs typeface="Arial" pitchFamily="34" charset="0"/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51988588"/>
      </p:ext>
    </p:extLst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0"/>
            <a:ext cx="9144000" cy="4389437"/>
          </a:xfrm>
        </p:spPr>
        <p:txBody>
          <a:bodyPr/>
          <a:lstStyle/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Библиограф мора истовремено да рачуна на већину ових извора, мора да их комбинује и упоређује, ако му </a:t>
            </a:r>
            <a:r>
              <a:rPr lang="hr-HR" sz="2400" dirty="0">
                <a:latin typeface="Arial" pitchFamily="34" charset="0"/>
                <a:cs typeface="Arial" pitchFamily="34" charset="0"/>
              </a:rPr>
              <a:t>je 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циљ да његова библиографија буде што потпунија и кориснија</a:t>
            </a:r>
          </a:p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endParaRPr lang="sr-Cyrl-CS" sz="2400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Сви извори за настанак библиографија могу паралелно да буду и извори за одређену науку на коју се односе и тиме се испољава њихова вишеструкост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5294764"/>
      </p:ext>
    </p:extLst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09800"/>
            <a:ext cx="9144000" cy="4389437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Принципи и начини за проналажење и систематизовање библиографских извора предмет су и посебног теоријског односа, који најпуније исказује такозвана </a:t>
            </a:r>
            <a:r>
              <a:rPr lang="sr-Cyrl-CS" sz="2400" b="1" i="1" dirty="0">
                <a:latin typeface="Arial" pitchFamily="34" charset="0"/>
                <a:cs typeface="Arial" pitchFamily="34" charset="0"/>
              </a:rPr>
              <a:t>библиографска хеуристика </a:t>
            </a:r>
          </a:p>
          <a:p>
            <a:pPr algn="just">
              <a:buNone/>
            </a:pPr>
            <a:endParaRPr lang="sr-Cyrl-CS" sz="2400" b="1" i="1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У ширем смислу, хеуристика означава вештину и науку о методама којима се долази до нових научних чињеница и сазнања, п</a:t>
            </a:r>
            <a:r>
              <a:rPr lang="hr-HR" sz="2400" dirty="0">
                <a:latin typeface="Arial" pitchFamily="34" charset="0"/>
                <a:cs typeface="Arial" pitchFamily="34" charset="0"/>
              </a:rPr>
              <a:t>a 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према томе и до научних извора уопште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8462894"/>
      </p:ext>
    </p:extLst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36394" y="1143000"/>
            <a:ext cx="9144000" cy="5562600"/>
          </a:xfrm>
        </p:spPr>
        <p:txBody>
          <a:bodyPr>
            <a:normAutofit lnSpcReduction="10000"/>
          </a:bodyPr>
          <a:lstStyle/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Неки извори за библиографију имају шире и засебно значење, јер им </a:t>
            </a:r>
            <a:r>
              <a:rPr lang="hr-HR" sz="2400" dirty="0">
                <a:latin typeface="Arial" pitchFamily="34" charset="0"/>
                <a:cs typeface="Arial" pitchFamily="34" charset="0"/>
              </a:rPr>
              <a:t>je 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намена веома одређена, п</a:t>
            </a:r>
            <a:r>
              <a:rPr lang="hr-HR" sz="2400" dirty="0">
                <a:latin typeface="Arial" pitchFamily="34" charset="0"/>
                <a:cs typeface="Arial" pitchFamily="34" charset="0"/>
              </a:rPr>
              <a:t>a 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и невезана за библиографски рад </a:t>
            </a:r>
          </a:p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endParaRPr lang="sr-Cyrl-CS" sz="2400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У доста случајева они имају практичну функцију (издавачки каталози, нпр.), тако да су им односи са библиографијом у другом плану или су сасвим споредни</a:t>
            </a:r>
          </a:p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endParaRPr lang="sr-Cyrl-CS" sz="2400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За оцену њиховог општег значаја није важно да ли непосредно служе као извори за библиографију или се, пак, са њом додирују самим својим обликом или садржином</a:t>
            </a:r>
          </a:p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endParaRPr lang="sr-Cyrl-CS" sz="2400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У библиографском смислу, битна </a:t>
            </a:r>
            <a:r>
              <a:rPr lang="hr-HR" sz="2400" dirty="0">
                <a:latin typeface="Arial" pitchFamily="34" charset="0"/>
                <a:cs typeface="Arial" pitchFamily="34" charset="0"/>
              </a:rPr>
              <a:t>je 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њихова употребљивост као примарних или (чешће)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само секундарних штампаних извора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endParaRPr lang="sr-Cyrl-CS" sz="2400" dirty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5534347"/>
      </p:ext>
    </p:extLst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8991600" cy="5715000"/>
          </a:xfrm>
        </p:spPr>
        <p:txBody>
          <a:bodyPr/>
          <a:lstStyle/>
          <a:p>
            <a:pPr algn="ctr">
              <a:spcBef>
                <a:spcPct val="0"/>
              </a:spcBef>
              <a:buNone/>
            </a:pPr>
            <a:r>
              <a:rPr lang="sr-Cyrl-CS" sz="2400" b="1" u="sng" dirty="0">
                <a:latin typeface="Arial" pitchFamily="34" charset="0"/>
                <a:cs typeface="Arial" pitchFamily="34" charset="0"/>
              </a:rPr>
              <a:t>РАДОВИ СРОДНИ БИБЛИОГРАФИЈИ</a:t>
            </a:r>
          </a:p>
          <a:p>
            <a:pPr algn="just">
              <a:spcBef>
                <a:spcPct val="0"/>
              </a:spcBef>
              <a:buNone/>
            </a:pPr>
            <a:endParaRPr lang="sr-Cyrl-CS" sz="2400" b="1" u="sng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0"/>
              </a:spcBef>
              <a:buNone/>
            </a:pPr>
            <a:endParaRPr lang="en-US" sz="2400" u="sng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Пописи текстова (чланака или књига) не јављају се увек у "чистој" форми са свим елементима који карактеришу једну библиографију</a:t>
            </a:r>
          </a:p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endParaRPr lang="sr-Cyrl-CS" sz="2400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Од почетака штампарске делатности и првог умножавања књига, осећала се потреба за њиховим пописивањем, како би се постигао што бољи и читалачки и комерцијални ефекат</a:t>
            </a:r>
          </a:p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endParaRPr lang="sr-Cyrl-CS" sz="2400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r>
              <a:rPr lang="hr-HR" sz="2400" dirty="0">
                <a:latin typeface="Arial" pitchFamily="34" charset="0"/>
                <a:cs typeface="Arial" pitchFamily="34" charset="0"/>
              </a:rPr>
              <a:t>To 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се обично чини </a:t>
            </a:r>
            <a:r>
              <a:rPr lang="sr-Cyrl-CS" sz="2400" u="sng" dirty="0">
                <a:latin typeface="Arial" pitchFamily="34" charset="0"/>
                <a:cs typeface="Arial" pitchFamily="34" charset="0"/>
              </a:rPr>
              <a:t>у каталозима или издавачким проспектима 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(огласима и објавама)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6821113"/>
      </p:ext>
    </p:extLst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2863" cy="5638800"/>
          </a:xfrm>
        </p:spPr>
        <p:txBody>
          <a:bodyPr/>
          <a:lstStyle/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И поред посебне намене, </a:t>
            </a:r>
            <a:r>
              <a:rPr lang="sr-Cyrl-CS" sz="2400" b="1" u="sng" dirty="0">
                <a:latin typeface="Arial" pitchFamily="34" charset="0"/>
                <a:cs typeface="Arial" pitchFamily="34" charset="0"/>
              </a:rPr>
              <a:t>каталози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 су п</a:t>
            </a:r>
            <a:r>
              <a:rPr lang="hr-HR" sz="2400" dirty="0">
                <a:latin typeface="Arial" pitchFamily="34" charset="0"/>
                <a:cs typeface="Arial" pitchFamily="34" charset="0"/>
              </a:rPr>
              <a:t>o 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основној форми сродни библиографији, а исказују се и као њени важни извори, као нпр:</a:t>
            </a:r>
          </a:p>
          <a:p>
            <a:pPr algn="just">
              <a:spcBef>
                <a:spcPct val="0"/>
              </a:spcBef>
              <a:buFont typeface="Wingdings" pitchFamily="2" charset="2"/>
              <a:buChar char="ü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штампани каталози библиотека, </a:t>
            </a:r>
          </a:p>
          <a:p>
            <a:pPr algn="just">
              <a:spcBef>
                <a:spcPct val="0"/>
              </a:spcBef>
              <a:buFont typeface="Wingdings" pitchFamily="2" charset="2"/>
              <a:buChar char="ü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издавачки каталози (централни или посебни),</a:t>
            </a:r>
          </a:p>
          <a:p>
            <a:pPr algn="just">
              <a:spcBef>
                <a:spcPct val="0"/>
              </a:spcBef>
              <a:buFont typeface="Wingdings" pitchFamily="2" charset="2"/>
              <a:buChar char="ü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сајамски каталози, </a:t>
            </a:r>
          </a:p>
          <a:p>
            <a:pPr algn="just">
              <a:spcBef>
                <a:spcPct val="0"/>
              </a:spcBef>
              <a:buFont typeface="Wingdings" pitchFamily="2" charset="2"/>
              <a:buChar char="ü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каталози антикварних књига, </a:t>
            </a:r>
          </a:p>
          <a:p>
            <a:pPr algn="just">
              <a:spcBef>
                <a:spcPct val="0"/>
              </a:spcBef>
              <a:buFont typeface="Wingdings" pitchFamily="2" charset="2"/>
              <a:buChar char="ü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каталози рукописа, </a:t>
            </a:r>
          </a:p>
          <a:p>
            <a:pPr algn="just">
              <a:spcBef>
                <a:spcPct val="0"/>
              </a:spcBef>
              <a:buFont typeface="Wingdings" pitchFamily="2" charset="2"/>
              <a:buChar char="ü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каталози (или прегледи) издања појединих научних институција и сл.</a:t>
            </a:r>
          </a:p>
          <a:p>
            <a:pPr algn="just"/>
            <a:endParaRPr lang="sr-Cyrl-CS" sz="24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Од праве библиографије их одваја недостатак неких библиографских елемената, као и нешто другачија и ужа намена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498540"/>
      </p:ext>
    </p:extLst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067800" cy="4389437"/>
          </a:xfrm>
        </p:spPr>
        <p:txBody>
          <a:bodyPr>
            <a:normAutofit lnSpcReduction="10000"/>
          </a:bodyPr>
          <a:lstStyle/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Без обзира што их не сматрамо библиографијама у правом смислу, каталози имају веома добру улогу у ближем упознавању са књигама једног или више издавача </a:t>
            </a:r>
          </a:p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endParaRPr lang="sr-Cyrl-CS" sz="2400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У ранијим временима они су често преузимали и целокупну функцију библиографије, а код многих народа књижарски каталози су управо претходили изради првих библиографија </a:t>
            </a:r>
          </a:p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endParaRPr lang="sr-Cyrl-CS" sz="2400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r>
              <a:rPr lang="hr-HR" sz="2400" dirty="0">
                <a:latin typeface="Arial" pitchFamily="34" charset="0"/>
                <a:cs typeface="Arial" pitchFamily="34" charset="0"/>
              </a:rPr>
              <a:t>To 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се види из </a:t>
            </a:r>
            <a:r>
              <a:rPr lang="sr-Cyrl-CS" sz="2400" b="1" i="1" dirty="0">
                <a:latin typeface="Arial" pitchFamily="34" charset="0"/>
                <a:cs typeface="Arial" pitchFamily="34" charset="0"/>
              </a:rPr>
              <a:t>Библиографије српских књижарских каталога 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(Библиотекар, Београд, 1956,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VIII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, 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3-4, стр. 211-229)</a:t>
            </a:r>
            <a:r>
              <a:rPr lang="sr-Cyrl-CS" sz="2400" b="1" dirty="0">
                <a:latin typeface="Arial" pitchFamily="34" charset="0"/>
                <a:cs typeface="Arial" pitchFamily="34" charset="0"/>
              </a:rPr>
              <a:t> Љубомира Дурковића - Јакшића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3814249"/>
      </p:ext>
    </p:extLst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4800600"/>
          </a:xfrm>
        </p:spPr>
        <p:txBody>
          <a:bodyPr/>
          <a:lstStyle/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Каталози су од велике користи за израду ретроспективних библиографија, </a:t>
            </a:r>
            <a:r>
              <a:rPr lang="hr-HR" sz="2400" dirty="0">
                <a:latin typeface="Arial" pitchFamily="34" charset="0"/>
                <a:cs typeface="Arial" pitchFamily="34" charset="0"/>
              </a:rPr>
              <a:t>a 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нарочито оних које обухватају књиге из старијих периода</a:t>
            </a:r>
          </a:p>
          <a:p>
            <a:pPr algn="just">
              <a:spcBef>
                <a:spcPct val="0"/>
              </a:spcBef>
              <a:buNone/>
            </a:pPr>
            <a:endParaRPr lang="sr-Cyrl-CS" sz="2400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Каталози имају и знатну информативну функцију за сваког корисника, п</a:t>
            </a:r>
            <a:r>
              <a:rPr lang="hr-HR" sz="2400" dirty="0">
                <a:latin typeface="Arial" pitchFamily="34" charset="0"/>
                <a:cs typeface="Arial" pitchFamily="34" charset="0"/>
              </a:rPr>
              <a:t>a 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према томе и за оне који научно приступају изучавању одређених штампаних или рукописних текстова </a:t>
            </a:r>
          </a:p>
          <a:p>
            <a:pPr algn="just">
              <a:spcBef>
                <a:spcPct val="0"/>
              </a:spcBef>
              <a:buNone/>
            </a:pPr>
            <a:endParaRPr lang="sr-Cyrl-CS" sz="2400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r>
              <a:rPr lang="hr-HR" sz="2400" dirty="0">
                <a:latin typeface="Arial" pitchFamily="34" charset="0"/>
                <a:cs typeface="Arial" pitchFamily="34" charset="0"/>
              </a:rPr>
              <a:t>Kao 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пример вредних књига ове врсте може да се узме </a:t>
            </a:r>
            <a:r>
              <a:rPr lang="sr-Cyrl-CS" sz="2400" b="1" i="1" dirty="0">
                <a:latin typeface="Arial" pitchFamily="34" charset="0"/>
                <a:cs typeface="Arial" pitchFamily="34" charset="0"/>
              </a:rPr>
              <a:t>Каталог ретких српских књига 1741-1941</a:t>
            </a:r>
            <a:r>
              <a:rPr lang="sr-Cyrl-CS" sz="2400" i="1" dirty="0">
                <a:latin typeface="Arial" pitchFamily="34" charset="0"/>
                <a:cs typeface="Arial" pitchFamily="34" charset="0"/>
              </a:rPr>
              <a:t>, 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Београд, 1971, чији </a:t>
            </a:r>
            <a:r>
              <a:rPr lang="hr-HR" sz="2400" dirty="0">
                <a:latin typeface="Arial" pitchFamily="34" charset="0"/>
                <a:cs typeface="Arial" pitchFamily="34" charset="0"/>
              </a:rPr>
              <a:t>je 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аутор некада познати београдски антиквар </a:t>
            </a:r>
            <a:r>
              <a:rPr lang="sr-Cyrl-CS" sz="2400" b="1" dirty="0">
                <a:latin typeface="Arial" pitchFamily="34" charset="0"/>
                <a:cs typeface="Arial" pitchFamily="34" charset="0"/>
              </a:rPr>
              <a:t>Јанко Хркаловић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9737119"/>
      </p:ext>
    </p:extLst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8991600" cy="4800600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Велики и озбиљни издавачи и књижари су увек придавали прави значај изгледу, садржини и начину каталошког представљања својих књига</a:t>
            </a:r>
          </a:p>
          <a:p>
            <a:pPr algn="just">
              <a:buFont typeface="Wingdings" pitchFamily="2" charset="2"/>
              <a:buChar char="Ø"/>
            </a:pPr>
            <a:endParaRPr lang="sr-Cyrl-CS" sz="24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sr-Cyrl-CS" sz="2400" u="sng" dirty="0">
                <a:latin typeface="Arial" pitchFamily="34" charset="0"/>
                <a:cs typeface="Arial" pitchFamily="34" charset="0"/>
              </a:rPr>
              <a:t>Примери:</a:t>
            </a:r>
          </a:p>
          <a:p>
            <a:pPr algn="just">
              <a:buFont typeface="Wingdings" pitchFamily="2" charset="2"/>
              <a:buChar char="ü"/>
            </a:pPr>
            <a:r>
              <a:rPr lang="sr-Cyrl-CS" sz="2400" b="1" i="1" dirty="0">
                <a:latin typeface="Arial" pitchFamily="34" charset="0"/>
                <a:cs typeface="Arial" pitchFamily="34" charset="0"/>
              </a:rPr>
              <a:t>Главни каталог целокупне српске књижевности Дворске књижаре Мите Стајића у Београду. </a:t>
            </a:r>
            <a:r>
              <a:rPr lang="en-US" sz="2400" b="1" i="1" dirty="0">
                <a:latin typeface="Arial" pitchFamily="34" charset="0"/>
                <a:cs typeface="Arial" pitchFamily="34" charset="0"/>
              </a:rPr>
              <a:t>IV</a:t>
            </a:r>
            <a:r>
              <a:rPr lang="sr-Cyrl-CS" sz="2400" b="1" i="1" dirty="0">
                <a:latin typeface="Arial" pitchFamily="34" charset="0"/>
                <a:cs typeface="Arial" pitchFamily="34" charset="0"/>
              </a:rPr>
              <a:t> издање, 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Београд, 1912</a:t>
            </a:r>
          </a:p>
          <a:p>
            <a:pPr algn="just">
              <a:buNone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 </a:t>
            </a:r>
          </a:p>
          <a:p>
            <a:pPr algn="just">
              <a:buFont typeface="Wingdings" pitchFamily="2" charset="2"/>
              <a:buChar char="ü"/>
            </a:pPr>
            <a:r>
              <a:rPr lang="sr-Cyrl-CS" sz="2400" b="1" i="1" dirty="0">
                <a:latin typeface="Arial" pitchFamily="34" charset="0"/>
                <a:cs typeface="Arial" pitchFamily="34" charset="0"/>
              </a:rPr>
              <a:t>Кашалог издања 1901-1935. Издавачког </a:t>
            </a:r>
            <a:r>
              <a:rPr lang="hr-HR" sz="2400" b="1" i="1" dirty="0">
                <a:latin typeface="Arial" pitchFamily="34" charset="0"/>
                <a:cs typeface="Arial" pitchFamily="34" charset="0"/>
              </a:rPr>
              <a:t>u </a:t>
            </a:r>
            <a:r>
              <a:rPr lang="sr-Cyrl-CS" sz="2400" b="1" i="1" dirty="0">
                <a:latin typeface="Arial" pitchFamily="34" charset="0"/>
                <a:cs typeface="Arial" pitchFamily="34" charset="0"/>
              </a:rPr>
              <a:t>књижарског предузећа Гец</a:t>
            </a:r>
            <a:r>
              <a:rPr lang="en-US" sz="2400" b="1" i="1" dirty="0">
                <a:latin typeface="Arial" pitchFamily="34" charset="0"/>
                <a:cs typeface="Arial" pitchFamily="34" charset="0"/>
              </a:rPr>
              <a:t>e</a:t>
            </a:r>
            <a:r>
              <a:rPr lang="sr-Cyrl-CS" sz="2400" b="1" i="1" dirty="0">
                <a:latin typeface="Arial" pitchFamily="34" charset="0"/>
                <a:cs typeface="Arial" pitchFamily="34" charset="0"/>
              </a:rPr>
              <a:t> Кон</a:t>
            </a:r>
            <a:r>
              <a:rPr lang="en-US" sz="2400" b="1" i="1" dirty="0">
                <a:latin typeface="Arial" pitchFamily="34" charset="0"/>
                <a:cs typeface="Arial" pitchFamily="34" charset="0"/>
              </a:rPr>
              <a:t>a</a:t>
            </a:r>
            <a:r>
              <a:rPr lang="sr-Cyrl-CS" sz="24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hr-HR" sz="2400" b="1" i="1" dirty="0">
                <a:latin typeface="Arial" pitchFamily="34" charset="0"/>
                <a:cs typeface="Arial" pitchFamily="34" charset="0"/>
              </a:rPr>
              <a:t>A. </a:t>
            </a:r>
            <a:r>
              <a:rPr lang="sr-Cyrl-CS" sz="2400" b="1" i="1" dirty="0">
                <a:latin typeface="Arial" pitchFamily="34" charset="0"/>
                <a:cs typeface="Arial" pitchFamily="34" charset="0"/>
              </a:rPr>
              <a:t>Д</a:t>
            </a:r>
            <a:r>
              <a:rPr lang="sr-Cyrl-CS" sz="2400" i="1" dirty="0">
                <a:latin typeface="Arial" pitchFamily="34" charset="0"/>
                <a:cs typeface="Arial" pitchFamily="34" charset="0"/>
              </a:rPr>
              <a:t>., 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Београд, 1935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7289078"/>
      </p:ext>
    </p:extLst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09800"/>
            <a:ext cx="9144000" cy="4800600"/>
          </a:xfrm>
        </p:spPr>
        <p:txBody>
          <a:bodyPr/>
          <a:lstStyle/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Иако понекад и у називу носе ознаку </a:t>
            </a:r>
            <a:r>
              <a:rPr lang="sr-Cyrl-CS" sz="2400" i="1" dirty="0">
                <a:latin typeface="Arial" pitchFamily="34" charset="0"/>
                <a:cs typeface="Arial" pitchFamily="34" charset="0"/>
              </a:rPr>
              <a:t>библиографија, 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пописи књига једног издавача у основи су само обимнији и сређенији књижарски каталози</a:t>
            </a:r>
          </a:p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endParaRPr lang="sr-Cyrl-CS" sz="2400" u="sng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2400" u="sng" dirty="0">
                <a:latin typeface="Arial" pitchFamily="34" charset="0"/>
                <a:cs typeface="Arial" pitchFamily="34" charset="0"/>
              </a:rPr>
              <a:t>Примери:</a:t>
            </a:r>
          </a:p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endParaRPr lang="sr-Cyrl-CS" sz="2400" u="sng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ü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Милан Ж. Живановић: </a:t>
            </a:r>
            <a:r>
              <a:rPr lang="sr-Cyrl-CS" sz="2400" b="1" i="1" dirty="0">
                <a:latin typeface="Arial" pitchFamily="34" charset="0"/>
                <a:cs typeface="Arial" pitchFamily="34" charset="0"/>
              </a:rPr>
              <a:t>Библиографија Српске књижевне задруге, </a:t>
            </a:r>
            <a:r>
              <a:rPr lang="sr-Cyrl-CS" sz="2400" i="1" dirty="0">
                <a:latin typeface="Arial" pitchFamily="34" charset="0"/>
                <a:cs typeface="Arial" pitchFamily="34" charset="0"/>
              </a:rPr>
              <a:t>Београд, 1967</a:t>
            </a:r>
          </a:p>
          <a:p>
            <a:pPr algn="just">
              <a:spcBef>
                <a:spcPct val="0"/>
              </a:spcBef>
              <a:buFont typeface="Wingdings" pitchFamily="2" charset="2"/>
              <a:buChar char="ü"/>
            </a:pPr>
            <a:endParaRPr lang="sr-Cyrl-CS" sz="2400" i="1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ü"/>
            </a:pPr>
            <a:r>
              <a:rPr lang="hr-HR" sz="2400" dirty="0">
                <a:latin typeface="Arial" pitchFamily="34" charset="0"/>
                <a:cs typeface="Arial" pitchFamily="34" charset="0"/>
              </a:rPr>
              <a:t>Dragoljub Popović: </a:t>
            </a:r>
            <a:r>
              <a:rPr lang="hr-HR" sz="2400" b="1" i="1" dirty="0">
                <a:latin typeface="Arial" pitchFamily="34" charset="0"/>
                <a:cs typeface="Arial" pitchFamily="34" charset="0"/>
              </a:rPr>
              <a:t>Nolit </a:t>
            </a:r>
            <a:r>
              <a:rPr lang="sr-Cyrl-CS" sz="2400" b="1" i="1" dirty="0">
                <a:latin typeface="Arial" pitchFamily="34" charset="0"/>
                <a:cs typeface="Arial" pitchFamily="34" charset="0"/>
              </a:rPr>
              <a:t>1928-1979. </a:t>
            </a:r>
            <a:r>
              <a:rPr lang="hr-HR" sz="2400" b="1" i="1" dirty="0">
                <a:latin typeface="Arial" pitchFamily="34" charset="0"/>
                <a:cs typeface="Arial" pitchFamily="34" charset="0"/>
              </a:rPr>
              <a:t>Bibliografija, </a:t>
            </a:r>
            <a:r>
              <a:rPr lang="hr-HR" sz="2400" dirty="0">
                <a:latin typeface="Arial" pitchFamily="34" charset="0"/>
                <a:cs typeface="Arial" pitchFamily="34" charset="0"/>
              </a:rPr>
              <a:t>Beograd, 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1978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8293757"/>
      </p:ext>
    </p:extLst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1609" y="1981200"/>
            <a:ext cx="9067800" cy="4389437"/>
          </a:xfrm>
        </p:spPr>
        <p:txBody>
          <a:bodyPr/>
          <a:lstStyle/>
          <a:p>
            <a:pPr algn="ctr">
              <a:spcBef>
                <a:spcPct val="0"/>
              </a:spcBef>
              <a:buNone/>
            </a:pPr>
            <a:r>
              <a:rPr lang="sr-Cyrl-CS" sz="2400" b="1" u="sng" dirty="0">
                <a:latin typeface="Arial" pitchFamily="34" charset="0"/>
                <a:cs typeface="Arial" pitchFamily="34" charset="0"/>
              </a:rPr>
              <a:t>РЕЛАТИВНА ОБУХВАТНОСТ БИБЛИОГРАФСКЕ ГРАЂЕ</a:t>
            </a:r>
          </a:p>
          <a:p>
            <a:pPr algn="ctr">
              <a:spcBef>
                <a:spcPct val="0"/>
              </a:spcBef>
              <a:buNone/>
            </a:pPr>
            <a:endParaRPr lang="sr-Cyrl-CS" sz="2400" b="1" u="sng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0"/>
              </a:spcBef>
              <a:buNone/>
            </a:pPr>
            <a:endParaRPr lang="en-US" sz="2400" u="sng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С правом се може рећи да не постоје сасвим потпуне, савршене и беспрекорне библиографије, оне које су</a:t>
            </a:r>
            <a:r>
              <a:rPr lang="sr-Cyrl-CS" sz="2400" i="1" dirty="0">
                <a:latin typeface="Arial" pitchFamily="34" charset="0"/>
                <a:cs typeface="Arial" pitchFamily="34" charset="0"/>
              </a:rPr>
              <a:t> 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тако урађене да им се баш ништа не може приговорити </a:t>
            </a:r>
          </a:p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endParaRPr lang="sr-Cyrl-CS" sz="2400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Чак и када се ограниче на скроман или врло узак обим грађе, библиографије увек треба прихватити као </a:t>
            </a:r>
            <a:r>
              <a:rPr lang="sr-Cyrl-CS" sz="2400" u="sng" dirty="0">
                <a:latin typeface="Arial" pitchFamily="34" charset="0"/>
                <a:cs typeface="Arial" pitchFamily="34" charset="0"/>
              </a:rPr>
              <a:t>релативно потпун збир библиографских јединица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83265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991600" cy="6477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r-Cyrl-CS" sz="2000" b="1" dirty="0">
                <a:latin typeface="Arial" panose="020B0604020202020204" pitchFamily="34" charset="0"/>
                <a:cs typeface="Arial" pitchFamily="34" charset="0"/>
              </a:rPr>
              <a:t>4. Подручје колације</a:t>
            </a:r>
            <a:br>
              <a:rPr lang="sr-Cyrl-CS" sz="2000" dirty="0">
                <a:latin typeface="Arial" panose="020B0604020202020204" pitchFamily="34" charset="0"/>
                <a:cs typeface="Arial" pitchFamily="34" charset="0"/>
              </a:rPr>
            </a:br>
            <a:br>
              <a:rPr lang="sr-Cyrl-CS" sz="2000" dirty="0">
                <a:latin typeface="Arial" panose="020B0604020202020204" pitchFamily="34" charset="0"/>
                <a:cs typeface="Arial" pitchFamily="34" charset="0"/>
              </a:rPr>
            </a:br>
            <a:r>
              <a:rPr lang="sr-Cyrl-CS" sz="2000" dirty="0">
                <a:latin typeface="Arial" panose="020B0604020202020204" pitchFamily="34" charset="0"/>
                <a:cs typeface="Arial" pitchFamily="34" charset="0"/>
              </a:rPr>
              <a:t>4.1 Број страна и/или број томова</a:t>
            </a:r>
            <a:br>
              <a:rPr lang="sr-Cyrl-CS" sz="2000" dirty="0">
                <a:latin typeface="Arial" panose="020B0604020202020204" pitchFamily="34" charset="0"/>
                <a:cs typeface="Arial" pitchFamily="34" charset="0"/>
              </a:rPr>
            </a:br>
            <a:r>
              <a:rPr lang="sr-Cyrl-CS" sz="2000" dirty="0">
                <a:latin typeface="Arial" panose="020B0604020202020204" pitchFamily="34" charset="0"/>
                <a:cs typeface="Arial" pitchFamily="34" charset="0"/>
              </a:rPr>
              <a:t>4.2 Податак о илустрацијама</a:t>
            </a:r>
            <a:br>
              <a:rPr lang="sr-Cyrl-CS" sz="2000" dirty="0">
                <a:latin typeface="Arial" panose="020B0604020202020204" pitchFamily="34" charset="0"/>
                <a:cs typeface="Arial" pitchFamily="34" charset="0"/>
              </a:rPr>
            </a:br>
            <a:r>
              <a:rPr lang="sr-Cyrl-CS" sz="2000" dirty="0">
                <a:latin typeface="Arial" panose="020B0604020202020204" pitchFamily="34" charset="0"/>
                <a:cs typeface="Arial" pitchFamily="34" charset="0"/>
              </a:rPr>
              <a:t>4.3 Формат</a:t>
            </a:r>
            <a:br>
              <a:rPr lang="sr-Cyrl-CS" sz="2000" dirty="0">
                <a:latin typeface="Arial" panose="020B0604020202020204" pitchFamily="34" charset="0"/>
                <a:cs typeface="Arial" pitchFamily="34" charset="0"/>
              </a:rPr>
            </a:br>
            <a:r>
              <a:rPr lang="sr-Cyrl-CS" sz="2000" dirty="0">
                <a:latin typeface="Arial" panose="020B0604020202020204" pitchFamily="34" charset="0"/>
                <a:cs typeface="Arial" pitchFamily="34" charset="0"/>
              </a:rPr>
              <a:t>4.4 Пропратни материјал</a:t>
            </a:r>
          </a:p>
          <a:p>
            <a:pPr marL="0" indent="0">
              <a:buNone/>
            </a:pPr>
            <a:endParaRPr lang="sr-Cyrl-CS" sz="2000" b="1" dirty="0">
              <a:latin typeface="Arial" panose="020B0604020202020204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sr-Cyrl-CS" sz="2000" b="1" dirty="0">
                <a:latin typeface="Arial" panose="020B0604020202020204" pitchFamily="34" charset="0"/>
                <a:cs typeface="Arial" pitchFamily="34" charset="0"/>
              </a:rPr>
              <a:t>5. Подручје збирки</a:t>
            </a:r>
            <a:br>
              <a:rPr lang="sr-Cyrl-CS" sz="2000" dirty="0">
                <a:latin typeface="Arial" panose="020B0604020202020204" pitchFamily="34" charset="0"/>
                <a:cs typeface="Arial" pitchFamily="34" charset="0"/>
              </a:rPr>
            </a:br>
            <a:br>
              <a:rPr lang="sr-Cyrl-CS" sz="2000" dirty="0">
                <a:latin typeface="Arial" panose="020B0604020202020204" pitchFamily="34" charset="0"/>
                <a:cs typeface="Arial" pitchFamily="34" charset="0"/>
              </a:rPr>
            </a:br>
            <a:r>
              <a:rPr lang="sr-Cyrl-CS" sz="2000" dirty="0">
                <a:latin typeface="Arial" panose="020B0604020202020204" pitchFamily="34" charset="0"/>
                <a:cs typeface="Arial" pitchFamily="34" charset="0"/>
              </a:rPr>
              <a:t>5.1 Подаци о збирци</a:t>
            </a:r>
            <a:br>
              <a:rPr lang="sr-Cyrl-CS" sz="2000" dirty="0">
                <a:latin typeface="Arial" panose="020B0604020202020204" pitchFamily="34" charset="0"/>
                <a:cs typeface="Arial" pitchFamily="34" charset="0"/>
              </a:rPr>
            </a:br>
            <a:r>
              <a:rPr lang="sr-Cyrl-CS" sz="2000" dirty="0">
                <a:latin typeface="Arial" panose="020B0604020202020204" pitchFamily="34" charset="0"/>
                <a:cs typeface="Arial" pitchFamily="34" charset="0"/>
              </a:rPr>
              <a:t>5.2 Подаци о подзбирци</a:t>
            </a:r>
            <a:br>
              <a:rPr lang="sr-Cyrl-CS" sz="2000" dirty="0">
                <a:latin typeface="Arial" panose="020B0604020202020204" pitchFamily="34" charset="0"/>
                <a:cs typeface="Arial" pitchFamily="34" charset="0"/>
              </a:rPr>
            </a:br>
            <a:r>
              <a:rPr lang="sr-Cyrl-CS" sz="2000" dirty="0">
                <a:latin typeface="Arial" panose="020B0604020202020204" pitchFamily="34" charset="0"/>
                <a:cs typeface="Arial" pitchFamily="34" charset="0"/>
              </a:rPr>
              <a:t>5.3 Број у збирци</a:t>
            </a:r>
            <a:br>
              <a:rPr lang="sr-Cyrl-CS" sz="2000" dirty="0">
                <a:latin typeface="Arial" panose="020B0604020202020204" pitchFamily="34" charset="0"/>
                <a:cs typeface="Arial" pitchFamily="34" charset="0"/>
              </a:rPr>
            </a:br>
            <a:r>
              <a:rPr lang="sr-Cyrl-CS" sz="2000" dirty="0">
                <a:latin typeface="Arial" panose="020B0604020202020204" pitchFamily="34" charset="0"/>
                <a:cs typeface="Arial" pitchFamily="34" charset="0"/>
              </a:rPr>
              <a:t>5.4 Међународни стандардни серијски број</a:t>
            </a:r>
            <a:br>
              <a:rPr lang="sr-Cyrl-CS" sz="2000" dirty="0">
                <a:latin typeface="Arial" panose="020B0604020202020204" pitchFamily="34" charset="0"/>
                <a:cs typeface="Arial" pitchFamily="34" charset="0"/>
              </a:rPr>
            </a:br>
            <a:br>
              <a:rPr lang="sr-Cyrl-CS" sz="2000" dirty="0">
                <a:latin typeface="Arial" panose="020B0604020202020204" pitchFamily="34" charset="0"/>
                <a:cs typeface="Arial" pitchFamily="34" charset="0"/>
              </a:rPr>
            </a:br>
            <a:r>
              <a:rPr lang="sr-Cyrl-CS" sz="2000" b="1" dirty="0">
                <a:latin typeface="Arial" panose="020B0604020202020204" pitchFamily="34" charset="0"/>
                <a:cs typeface="Arial" pitchFamily="34" charset="0"/>
              </a:rPr>
              <a:t>6. Подручје напомена</a:t>
            </a:r>
            <a:br>
              <a:rPr lang="sr-Cyrl-CS" sz="2000" b="1" dirty="0">
                <a:latin typeface="Arial" panose="020B0604020202020204" pitchFamily="34" charset="0"/>
                <a:cs typeface="Arial" pitchFamily="34" charset="0"/>
              </a:rPr>
            </a:br>
            <a:br>
              <a:rPr lang="sr-Cyrl-CS" sz="2000" b="1" dirty="0">
                <a:latin typeface="Arial" panose="020B0604020202020204" pitchFamily="34" charset="0"/>
                <a:cs typeface="Arial" pitchFamily="34" charset="0"/>
              </a:rPr>
            </a:br>
            <a:r>
              <a:rPr lang="sr-Cyrl-CS" sz="2000" b="1" dirty="0">
                <a:latin typeface="Arial" panose="020B0604020202020204" pitchFamily="34" charset="0"/>
                <a:cs typeface="Arial" pitchFamily="34" charset="0"/>
              </a:rPr>
              <a:t>7. Подручје међународног стандардног броја</a:t>
            </a:r>
            <a:br>
              <a:rPr lang="sr-Cyrl-CS" sz="2000" dirty="0">
                <a:latin typeface="Arial" panose="020B0604020202020204" pitchFamily="34" charset="0"/>
                <a:cs typeface="Arial" pitchFamily="34" charset="0"/>
              </a:rPr>
            </a:br>
            <a:br>
              <a:rPr lang="sr-Cyrl-CS" sz="2000" dirty="0">
                <a:latin typeface="Arial" panose="020B0604020202020204" pitchFamily="34" charset="0"/>
                <a:cs typeface="Arial" pitchFamily="34" charset="0"/>
              </a:rPr>
            </a:br>
            <a:r>
              <a:rPr lang="sr-Cyrl-CS" sz="2000" dirty="0">
                <a:latin typeface="Arial" panose="020B0604020202020204" pitchFamily="34" charset="0"/>
                <a:cs typeface="Arial" pitchFamily="34" charset="0"/>
              </a:rPr>
              <a:t>7.1 </a:t>
            </a:r>
            <a:r>
              <a:rPr lang="sr-Latn-CS" sz="2000" dirty="0">
                <a:latin typeface="Arial" panose="020B0604020202020204" pitchFamily="34" charset="0"/>
                <a:cs typeface="Arial" pitchFamily="34" charset="0"/>
              </a:rPr>
              <a:t>ISBN</a:t>
            </a:r>
            <a:br>
              <a:rPr lang="sr-Latn-CS" sz="2000" dirty="0">
                <a:latin typeface="Arial" panose="020B0604020202020204" pitchFamily="34" charset="0"/>
                <a:cs typeface="Arial" pitchFamily="34" charset="0"/>
              </a:rPr>
            </a:br>
            <a:r>
              <a:rPr lang="sr-Latn-CS" sz="2000" dirty="0">
                <a:latin typeface="Arial" panose="020B0604020202020204" pitchFamily="34" charset="0"/>
                <a:cs typeface="Arial" pitchFamily="34" charset="0"/>
              </a:rPr>
              <a:t>7.2 </a:t>
            </a:r>
            <a:r>
              <a:rPr lang="sr-Cyrl-CS" sz="2000" dirty="0">
                <a:latin typeface="Arial" panose="020B0604020202020204" pitchFamily="34" charset="0"/>
                <a:cs typeface="Arial" pitchFamily="34" charset="0"/>
              </a:rPr>
              <a:t>Повез</a:t>
            </a:r>
            <a:br>
              <a:rPr lang="sr-Cyrl-CS" sz="2000" dirty="0">
                <a:latin typeface="Arial" panose="020B0604020202020204" pitchFamily="34" charset="0"/>
                <a:cs typeface="Arial" pitchFamily="34" charset="0"/>
              </a:rPr>
            </a:br>
            <a:r>
              <a:rPr lang="sr-Cyrl-CS" sz="2000" dirty="0">
                <a:latin typeface="Arial" panose="020B0604020202020204" pitchFamily="34" charset="0"/>
                <a:cs typeface="Arial" pitchFamily="34" charset="0"/>
              </a:rPr>
              <a:t>7.3 Цена 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5345579"/>
      </p:ext>
    </p:extLst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362200"/>
            <a:ext cx="8991600" cy="4389437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И сами састављачи су свесни те релативне потпуности, п</a:t>
            </a:r>
            <a:r>
              <a:rPr lang="hr-HR" sz="2400" dirty="0">
                <a:latin typeface="Arial" pitchFamily="34" charset="0"/>
                <a:cs typeface="Arial" pitchFamily="34" charset="0"/>
              </a:rPr>
              <a:t>a 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тиме и релативног значаја посла који су обавили</a:t>
            </a:r>
          </a:p>
          <a:p>
            <a:pPr algn="just">
              <a:buNone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 </a:t>
            </a:r>
          </a:p>
          <a:p>
            <a:pPr algn="just">
              <a:buFont typeface="Wingdings" pitchFamily="2" charset="2"/>
              <a:buChar char="Ø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Они ту релативност исказују спрегама речи </a:t>
            </a:r>
            <a:r>
              <a:rPr lang="sr-Cyrl-CS" sz="2400" b="1" i="1" dirty="0">
                <a:latin typeface="Arial" pitchFamily="34" charset="0"/>
                <a:cs typeface="Arial" pitchFamily="34" charset="0"/>
              </a:rPr>
              <a:t>прилози за библиографију 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или </a:t>
            </a:r>
            <a:r>
              <a:rPr lang="sr-Cyrl-CS" sz="2400" b="1" i="1" dirty="0">
                <a:latin typeface="Arial" pitchFamily="34" charset="0"/>
                <a:cs typeface="Arial" pitchFamily="34" charset="0"/>
              </a:rPr>
              <a:t>грађа за библиографију</a:t>
            </a:r>
            <a:r>
              <a:rPr lang="sr-Cyrl-CS" sz="2400" i="1" dirty="0">
                <a:latin typeface="Arial" pitchFamily="34" charset="0"/>
                <a:cs typeface="Arial" pitchFamily="34" charset="0"/>
              </a:rPr>
              <a:t>, 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које стављају у наслове или поднаслове својих радова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1986170"/>
      </p:ext>
    </p:extLst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idx="1"/>
          </p:nvPr>
        </p:nvSpPr>
        <p:spPr>
          <a:xfrm>
            <a:off x="0" y="2209800"/>
            <a:ext cx="9048750" cy="4389438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Осећање релативности у библиографском истраживању не сме и не треба да буде и знак ниподаштавања вредности целог овог врло напорног посла, који тражи пуно стрпљења и дугог и сталног откривања нових детаља и нове грађе</a:t>
            </a:r>
          </a:p>
          <a:p>
            <a:pPr algn="just">
              <a:buFont typeface="Wingdings" pitchFamily="2" charset="2"/>
              <a:buChar char="Ø"/>
            </a:pPr>
            <a:endParaRPr lang="sr-Cyrl-CS" sz="24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Стварање библиографија представља тежак и често незахвалан посао за онога који се бави овом врстом истраживања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9845808"/>
      </p:ext>
    </p:extLst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28800"/>
            <a:ext cx="9144000" cy="4389437"/>
          </a:xfrm>
        </p:spPr>
        <p:txBody>
          <a:bodyPr/>
          <a:lstStyle/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Иако </a:t>
            </a:r>
            <a:r>
              <a:rPr lang="hr-HR" sz="2400" dirty="0">
                <a:latin typeface="Arial" pitchFamily="34" charset="0"/>
                <a:cs typeface="Arial" pitchFamily="34" charset="0"/>
              </a:rPr>
              <a:t>je 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несумњив допринос библиографије у свакој науци, библиографски рад у ширем друштвеном смислу ретко добија и праву оцену и вредност, а веома је мало библиографа, који су за свој рад стекли адекватну репутацију научних истраживача</a:t>
            </a:r>
          </a:p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endParaRPr lang="sr-Cyrl-CS" sz="2400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И само свест да без ове врсте стручног и научног рада не може бити праве науке, п</a:t>
            </a:r>
            <a:r>
              <a:rPr lang="hr-HR" sz="2400" dirty="0">
                <a:latin typeface="Arial" pitchFamily="34" charset="0"/>
                <a:cs typeface="Arial" pitchFamily="34" charset="0"/>
              </a:rPr>
              <a:t>a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 сходно томе и културе једног народа, подстиче библиографе на предану, напорну и непрекидну делатност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0696559"/>
      </p:ext>
    </p:extLst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12" y="1676400"/>
            <a:ext cx="9140588" cy="5181600"/>
          </a:xfrm>
        </p:spPr>
        <p:txBody>
          <a:bodyPr/>
          <a:lstStyle/>
          <a:p>
            <a:pPr algn="ctr">
              <a:spcBef>
                <a:spcPct val="0"/>
              </a:spcBef>
              <a:buNone/>
            </a:pPr>
            <a:r>
              <a:rPr lang="sr-Cyrl-CS" sz="2400" b="1" u="sng" dirty="0">
                <a:latin typeface="Arial" pitchFamily="34" charset="0"/>
                <a:cs typeface="Arial" pitchFamily="34" charset="0"/>
              </a:rPr>
              <a:t>ПРИМЕНА БИБЛИОГРАФИЈЕ У НАУЧНОМ И СТРУЧНОМ РАДУ</a:t>
            </a:r>
          </a:p>
          <a:p>
            <a:pPr algn="ctr">
              <a:spcBef>
                <a:spcPct val="0"/>
              </a:spcBef>
              <a:buNone/>
            </a:pPr>
            <a:endParaRPr lang="sr-Cyrl-CS" sz="2400" b="1" dirty="0"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ct val="0"/>
              </a:spcBef>
              <a:buNone/>
            </a:pPr>
            <a:endParaRPr lang="sr-Cyrl-CS" sz="2400" b="1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Без практичне везе са научним истраживањима и потребама, библиографија би била само пуки збир исписаних наслова разних текстова, са основним подацима о њима, била би само један писани облик који </a:t>
            </a:r>
            <a:r>
              <a:rPr lang="hr-HR" sz="2400" dirty="0">
                <a:latin typeface="Arial" pitchFamily="34" charset="0"/>
                <a:cs typeface="Arial" pitchFamily="34" charset="0"/>
              </a:rPr>
              <a:t>je 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сам себи сврха</a:t>
            </a:r>
          </a:p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endParaRPr lang="sr-Cyrl-CS" sz="2400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Значај библиографија </a:t>
            </a:r>
            <a:r>
              <a:rPr lang="hr-HR" sz="2400" dirty="0">
                <a:latin typeface="Arial" pitchFamily="34" charset="0"/>
                <a:cs typeface="Arial" pitchFamily="34" charset="0"/>
              </a:rPr>
              <a:t>je 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много шири, без обзира у којој су прилици настале и шта им </a:t>
            </a:r>
            <a:r>
              <a:rPr lang="hr-HR" sz="2400" dirty="0">
                <a:latin typeface="Arial" pitchFamily="34" charset="0"/>
                <a:cs typeface="Arial" pitchFamily="34" charset="0"/>
              </a:rPr>
              <a:t>je 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била првобитна сврха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3481417"/>
      </p:ext>
    </p:extLst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76400"/>
            <a:ext cx="9067800" cy="4389437"/>
          </a:xfrm>
        </p:spPr>
        <p:txBody>
          <a:bodyPr>
            <a:normAutofit lnSpcReduction="10000"/>
          </a:bodyPr>
          <a:lstStyle/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Библиографије никада не "застаревају", јер се не прекида њихова практична употреба, без обзира када су настале и колико доносе релевантних података</a:t>
            </a:r>
          </a:p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endParaRPr lang="sr-Cyrl-CS" sz="2400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Раније урађене библиографије само могу бити допуњене и обогаћене новом и испуштеном садржином, али оне у ствари увек задржавају свој основни значај за науку и стално </a:t>
            </a:r>
            <a:r>
              <a:rPr lang="hr-HR" sz="2400" dirty="0">
                <a:latin typeface="Arial" pitchFamily="34" charset="0"/>
                <a:cs typeface="Arial" pitchFamily="34" charset="0"/>
              </a:rPr>
              <a:t>joj 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могу корисно послужити </a:t>
            </a:r>
          </a:p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endParaRPr lang="sr-Cyrl-CS" sz="2400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Њихови подаци не морају бити свежи, али се могу користити за ретроспективно резимирање неких претходних научних елемената и тврдњи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2818655"/>
      </p:ext>
    </p:extLst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8" y="1981200"/>
            <a:ext cx="9139451" cy="4389437"/>
          </a:xfrm>
        </p:spPr>
        <p:txBody>
          <a:bodyPr/>
          <a:lstStyle/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Стручну страну у раду на библиографијама неоспорно најбоље могу оценити сами библиографи, али њихов практични значај најсигурније утврђују они који се библиографијама служе у стручном или научном послу</a:t>
            </a:r>
          </a:p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endParaRPr lang="sr-Cyrl-CS" sz="2400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У сваком научном и стручном раду, без обзира на његову форму (чланак или студија), библиографски подаци су обично издвојени из целине (они су најчешће ван директног текста) и наводе се на маргинама, </a:t>
            </a:r>
            <a:r>
              <a:rPr lang="hr-HR" sz="2400" dirty="0">
                <a:latin typeface="Arial" pitchFamily="34" charset="0"/>
                <a:cs typeface="Arial" pitchFamily="34" charset="0"/>
              </a:rPr>
              <a:t>a 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некада и на крају тога рада у такозваним белешкама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08983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5922" y="304800"/>
            <a:ext cx="9109881" cy="6553200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sr-Cyrl-CS" sz="2400" u="sng" dirty="0">
                <a:latin typeface="Arial" pitchFamily="34" charset="0"/>
                <a:cs typeface="Arial" pitchFamily="34" charset="0"/>
              </a:rPr>
              <a:t>Стандарди за друге врсте библиографских описа:</a:t>
            </a:r>
          </a:p>
          <a:p>
            <a:pPr algn="just">
              <a:buNone/>
            </a:pPr>
            <a:endParaRPr lang="sr-Cyrl-CS" sz="2400" b="1" u="sng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sr-Latn-CS" sz="2400" b="1" dirty="0">
                <a:latin typeface="Arial" pitchFamily="34" charset="0"/>
                <a:cs typeface="Arial" pitchFamily="34" charset="0"/>
              </a:rPr>
              <a:t>ISBD</a:t>
            </a:r>
            <a:r>
              <a:rPr lang="sr-Cyrl-C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sr-Latn-CS" sz="2400" b="1" dirty="0">
                <a:latin typeface="Arial" pitchFamily="34" charset="0"/>
                <a:cs typeface="Arial" pitchFamily="34" charset="0"/>
              </a:rPr>
              <a:t>(G)</a:t>
            </a:r>
            <a:r>
              <a:rPr lang="sr-Latn-C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општи међународни стандард за библиографски опис </a:t>
            </a:r>
          </a:p>
          <a:p>
            <a:pPr algn="just">
              <a:buFont typeface="Wingdings" pitchFamily="2" charset="2"/>
              <a:buChar char="ü"/>
            </a:pPr>
            <a:r>
              <a:rPr lang="sr-Latn-CS" sz="2400" b="1" dirty="0">
                <a:latin typeface="Arial" pitchFamily="34" charset="0"/>
                <a:cs typeface="Arial" pitchFamily="34" charset="0"/>
              </a:rPr>
              <a:t>ISBD</a:t>
            </a:r>
            <a:r>
              <a:rPr lang="sr-Cyrl-C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sr-Latn-CS" sz="2400" b="1" dirty="0">
                <a:latin typeface="Arial" pitchFamily="34" charset="0"/>
                <a:cs typeface="Arial" pitchFamily="34" charset="0"/>
              </a:rPr>
              <a:t>(CR)</a:t>
            </a:r>
            <a:r>
              <a:rPr lang="sr-Latn-C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за серијске публикације</a:t>
            </a:r>
            <a:r>
              <a:rPr lang="sr-Latn-C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и друге континуиране изворе </a:t>
            </a:r>
          </a:p>
          <a:p>
            <a:pPr algn="just">
              <a:buFont typeface="Wingdings" pitchFamily="2" charset="2"/>
              <a:buChar char="ü"/>
            </a:pPr>
            <a:r>
              <a:rPr lang="sr-Latn-CS" sz="2400" b="1" dirty="0">
                <a:latin typeface="Arial" pitchFamily="34" charset="0"/>
                <a:cs typeface="Arial" pitchFamily="34" charset="0"/>
              </a:rPr>
              <a:t>ISBD (NBM)</a:t>
            </a:r>
            <a:r>
              <a:rPr lang="sr-Latn-C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за некњижну библиотечку грађу</a:t>
            </a:r>
          </a:p>
          <a:p>
            <a:pPr algn="just">
              <a:buFont typeface="Wingdings" pitchFamily="2" charset="2"/>
              <a:buChar char="ü"/>
            </a:pPr>
            <a:r>
              <a:rPr lang="sr-Latn-CS" sz="2400" b="1" dirty="0">
                <a:latin typeface="Arial" pitchFamily="34" charset="0"/>
                <a:cs typeface="Arial" pitchFamily="34" charset="0"/>
              </a:rPr>
              <a:t>ISBD (CM)</a:t>
            </a:r>
            <a:r>
              <a:rPr lang="sr-Latn-C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за картографску грађу</a:t>
            </a:r>
          </a:p>
          <a:p>
            <a:pPr algn="just">
              <a:buFont typeface="Wingdings" pitchFamily="2" charset="2"/>
              <a:buChar char="ü"/>
            </a:pPr>
            <a:r>
              <a:rPr lang="sr-Latn-CS" sz="2400" b="1" dirty="0">
                <a:latin typeface="Arial" pitchFamily="34" charset="0"/>
                <a:cs typeface="Arial" pitchFamily="34" charset="0"/>
              </a:rPr>
              <a:t>ISBD (A)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 за старе монографске публикације</a:t>
            </a:r>
          </a:p>
          <a:p>
            <a:pPr algn="just">
              <a:buFont typeface="Wingdings" pitchFamily="2" charset="2"/>
              <a:buChar char="ü"/>
            </a:pPr>
            <a:r>
              <a:rPr lang="sr-Latn-CS" sz="2400" b="1" dirty="0">
                <a:latin typeface="Arial" pitchFamily="34" charset="0"/>
                <a:cs typeface="Arial" pitchFamily="34" charset="0"/>
              </a:rPr>
              <a:t>ISBD (PM)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 за омеђене музичке публикације</a:t>
            </a:r>
          </a:p>
          <a:p>
            <a:pPr algn="just">
              <a:buFont typeface="Wingdings" pitchFamily="2" charset="2"/>
              <a:buChar char="ü"/>
            </a:pPr>
            <a:r>
              <a:rPr lang="sr-Latn-CS" sz="2400" b="1" dirty="0">
                <a:latin typeface="Arial" pitchFamily="34" charset="0"/>
                <a:cs typeface="Arial" pitchFamily="34" charset="0"/>
              </a:rPr>
              <a:t>ISBD (CP)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 за опис саставних делова публикација</a:t>
            </a:r>
          </a:p>
          <a:p>
            <a:pPr algn="just">
              <a:buFont typeface="Wingdings" pitchFamily="2" charset="2"/>
              <a:buChar char="ü"/>
            </a:pPr>
            <a:r>
              <a:rPr lang="sr-Latn-CS" sz="2400" b="1" dirty="0">
                <a:latin typeface="Arial" pitchFamily="34" charset="0"/>
                <a:cs typeface="Arial" pitchFamily="34" charset="0"/>
              </a:rPr>
              <a:t>ISBD (CF)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 за машински читљив запис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66410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648" y="228600"/>
            <a:ext cx="9130352" cy="62484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sr-Cyrl-CS" sz="2800" b="1" u="sng" dirty="0">
                <a:latin typeface="Arial" pitchFamily="34" charset="0"/>
                <a:cs typeface="Arial" pitchFamily="34" charset="0"/>
              </a:rPr>
              <a:t>БИБЛИОГРАФСКА ЈЕДИНИЦА</a:t>
            </a:r>
          </a:p>
          <a:p>
            <a:pPr>
              <a:buNone/>
            </a:pPr>
            <a:endParaRPr lang="sr-Cyrl-CS" b="1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Библиографска јединица је збир библиографских елемената интегрисаних у самосталну и сврсисходну целину</a:t>
            </a:r>
          </a:p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endParaRPr lang="sr-Cyrl-CS" sz="2400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Збир библиографских јединица чини </a:t>
            </a:r>
            <a:r>
              <a:rPr lang="sr-Cyrl-CS" sz="2400" b="1" dirty="0">
                <a:latin typeface="Arial" pitchFamily="34" charset="0"/>
                <a:cs typeface="Arial" pitchFamily="34" charset="0"/>
              </a:rPr>
              <a:t>библиографију</a:t>
            </a:r>
          </a:p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endParaRPr lang="sr-Cyrl-CS" sz="2400" b="1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2400" u="sng" dirty="0">
                <a:latin typeface="Arial" pitchFamily="34" charset="0"/>
                <a:cs typeface="Arial" pitchFamily="34" charset="0"/>
              </a:rPr>
              <a:t>Форма или облик библиографске јединице:</a:t>
            </a:r>
          </a:p>
          <a:p>
            <a:pPr algn="just">
              <a:spcBef>
                <a:spcPct val="0"/>
              </a:spcBef>
              <a:buFont typeface="Wingdings" pitchFamily="2" charset="2"/>
              <a:buNone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	- </a:t>
            </a:r>
            <a:r>
              <a:rPr lang="sr-Cyrl-CS" sz="2400" b="1" i="1" dirty="0">
                <a:latin typeface="Arial" pitchFamily="34" charset="0"/>
                <a:cs typeface="Arial" pitchFamily="34" charset="0"/>
              </a:rPr>
              <a:t>основна</a:t>
            </a:r>
            <a:r>
              <a:rPr lang="sr-Cyrl-CS" sz="2400" i="1" dirty="0">
                <a:latin typeface="Arial" pitchFamily="34" charset="0"/>
                <a:cs typeface="Arial" pitchFamily="34" charset="0"/>
              </a:rPr>
              <a:t> (елементарна)</a:t>
            </a:r>
          </a:p>
          <a:p>
            <a:pPr algn="just">
              <a:spcBef>
                <a:spcPct val="0"/>
              </a:spcBef>
              <a:buFont typeface="Wingdings" pitchFamily="2" charset="2"/>
              <a:buNone/>
            </a:pPr>
            <a:r>
              <a:rPr lang="sr-Cyrl-CS" sz="2400" i="1" dirty="0">
                <a:latin typeface="Arial" pitchFamily="34" charset="0"/>
                <a:cs typeface="Arial" pitchFamily="34" charset="0"/>
              </a:rPr>
              <a:t>	- </a:t>
            </a:r>
            <a:r>
              <a:rPr lang="sr-Cyrl-CS" sz="2400" b="1" i="1" dirty="0">
                <a:latin typeface="Arial" pitchFamily="34" charset="0"/>
                <a:cs typeface="Arial" pitchFamily="34" charset="0"/>
              </a:rPr>
              <a:t>анотирана</a:t>
            </a:r>
          </a:p>
          <a:p>
            <a:pPr algn="just">
              <a:spcBef>
                <a:spcPct val="0"/>
              </a:spcBef>
              <a:buFont typeface="Wingdings" pitchFamily="2" charset="2"/>
              <a:buNone/>
            </a:pPr>
            <a:r>
              <a:rPr lang="sr-Cyrl-CS" sz="2400" i="1" dirty="0">
                <a:latin typeface="Arial" pitchFamily="34" charset="0"/>
                <a:cs typeface="Arial" pitchFamily="34" charset="0"/>
              </a:rPr>
              <a:t>	- </a:t>
            </a:r>
            <a:r>
              <a:rPr lang="sr-Cyrl-CS" sz="2400" b="1" i="1" dirty="0">
                <a:latin typeface="Arial" pitchFamily="34" charset="0"/>
                <a:cs typeface="Arial" pitchFamily="34" charset="0"/>
              </a:rPr>
              <a:t>резимирана </a:t>
            </a:r>
            <a:r>
              <a:rPr lang="sr-Cyrl-CS" sz="2400" i="1" dirty="0">
                <a:latin typeface="Arial" pitchFamily="34" charset="0"/>
                <a:cs typeface="Arial" pitchFamily="34" charset="0"/>
              </a:rPr>
              <a:t>(реферативна или садржајна)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50091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8991600" cy="6019800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sr-Cyrl-CS" sz="2400" u="sng" dirty="0">
                <a:latin typeface="Arial" pitchFamily="34" charset="0"/>
                <a:cs typeface="Arial" pitchFamily="34" charset="0"/>
              </a:rPr>
              <a:t>Сврха и улога анотације:</a:t>
            </a:r>
          </a:p>
          <a:p>
            <a:pPr algn="just">
              <a:spcBef>
                <a:spcPct val="0"/>
              </a:spcBef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лат. аnotatio = напомена, белешка, примедба</a:t>
            </a:r>
          </a:p>
          <a:p>
            <a:pPr algn="just">
              <a:spcBef>
                <a:spcPct val="0"/>
              </a:spcBef>
            </a:pPr>
            <a:endParaRPr lang="sr-Cyrl-CS" sz="2400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0"/>
              </a:spcBef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Карактер анотације: </a:t>
            </a:r>
          </a:p>
          <a:p>
            <a:pPr algn="just">
              <a:spcBef>
                <a:spcPct val="0"/>
              </a:spcBef>
              <a:buFont typeface="Wingdings" pitchFamily="2" charset="2"/>
              <a:buChar char="ü"/>
            </a:pPr>
            <a:r>
              <a:rPr lang="sr-Cyrl-CS" sz="2400" b="1" dirty="0">
                <a:latin typeface="Arial" pitchFamily="34" charset="0"/>
                <a:cs typeface="Arial" pitchFamily="34" charset="0"/>
              </a:rPr>
              <a:t>прецизна</a:t>
            </a:r>
          </a:p>
          <a:p>
            <a:pPr algn="just">
              <a:spcBef>
                <a:spcPct val="0"/>
              </a:spcBef>
              <a:buFont typeface="Wingdings" pitchFamily="2" charset="2"/>
              <a:buChar char="ü"/>
            </a:pPr>
            <a:r>
              <a:rPr lang="sr-Cyrl-CS" sz="2400" b="1" dirty="0">
                <a:latin typeface="Arial" pitchFamily="34" charset="0"/>
                <a:cs typeface="Arial" pitchFamily="34" charset="0"/>
              </a:rPr>
              <a:t>јасна</a:t>
            </a:r>
          </a:p>
          <a:p>
            <a:pPr algn="just">
              <a:spcBef>
                <a:spcPct val="0"/>
              </a:spcBef>
              <a:buFont typeface="Wingdings" pitchFamily="2" charset="2"/>
              <a:buChar char="ü"/>
            </a:pPr>
            <a:r>
              <a:rPr lang="sr-Cyrl-CS" sz="2400" b="1" dirty="0">
                <a:latin typeface="Arial" pitchFamily="34" charset="0"/>
                <a:cs typeface="Arial" pitchFamily="34" charset="0"/>
              </a:rPr>
              <a:t>кратка</a:t>
            </a:r>
          </a:p>
          <a:p>
            <a:pPr algn="just">
              <a:spcBef>
                <a:spcPct val="0"/>
              </a:spcBef>
              <a:buFont typeface="Wingdings" pitchFamily="2" charset="2"/>
              <a:buChar char="ü"/>
            </a:pPr>
            <a:endParaRPr lang="sr-Cyrl-CS" sz="2400" b="1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0"/>
              </a:spcBef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Од основних библиографских јединица одваја се новим редом</a:t>
            </a:r>
          </a:p>
          <a:p>
            <a:pPr algn="just">
              <a:spcBef>
                <a:spcPct val="0"/>
              </a:spcBef>
            </a:pPr>
            <a:endParaRPr lang="sr-Cyrl-CS" sz="2400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0"/>
              </a:spcBef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Пример: Анотације о српској штампи у </a:t>
            </a:r>
            <a:r>
              <a:rPr lang="sr-Cyrl-CS" sz="2400" i="1" dirty="0">
                <a:latin typeface="Arial" pitchFamily="34" charset="0"/>
                <a:cs typeface="Arial" pitchFamily="34" charset="0"/>
              </a:rPr>
              <a:t>Библиографији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 Стојана Новаковића</a:t>
            </a:r>
          </a:p>
          <a:p>
            <a:pPr algn="just">
              <a:spcBef>
                <a:spcPct val="0"/>
              </a:spcBef>
              <a:buNone/>
            </a:pPr>
            <a:endParaRPr lang="sr-Cyrl-CS" sz="2400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2400" u="sng" dirty="0">
                <a:latin typeface="Arial" pitchFamily="34" charset="0"/>
                <a:cs typeface="Arial" pitchFamily="34" charset="0"/>
              </a:rPr>
              <a:t>Резиме – садржај – сумар – реферат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74432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32" y="1066800"/>
            <a:ext cx="9115567" cy="5791200"/>
          </a:xfrm>
        </p:spPr>
        <p:txBody>
          <a:bodyPr/>
          <a:lstStyle/>
          <a:p>
            <a:pPr algn="ctr">
              <a:buNone/>
            </a:pPr>
            <a:r>
              <a:rPr lang="sr-Cyrl-CS" sz="2800" b="1" u="sng" dirty="0">
                <a:latin typeface="Arial" pitchFamily="34" charset="0"/>
                <a:cs typeface="Arial" pitchFamily="34" charset="0"/>
              </a:rPr>
              <a:t>РАЗРЕШАВАЊЕ ПСЕУДОНИМА , ИНИЦИЈАЛА И ШИФАРА У БИБЛИОГРАФИЈИ</a:t>
            </a:r>
          </a:p>
          <a:p>
            <a:pPr algn="ctr">
              <a:buNone/>
            </a:pPr>
            <a:endParaRPr lang="sr-Cyrl-CS" sz="2800" b="1" u="sng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0"/>
              </a:spcBef>
            </a:pPr>
            <a:endParaRPr lang="sr-Cyrl-CS" sz="2400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ü"/>
            </a:pPr>
            <a:r>
              <a:rPr lang="sr-Cyrl-CS" sz="2400" b="1" dirty="0">
                <a:latin typeface="Arial" pitchFamily="34" charset="0"/>
                <a:cs typeface="Arial" pitchFamily="34" charset="0"/>
              </a:rPr>
              <a:t>Псеудоним 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-</a:t>
            </a:r>
            <a:r>
              <a:rPr lang="sr-Cyrl-C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лажно име, надимак</a:t>
            </a:r>
          </a:p>
          <a:p>
            <a:pPr algn="just">
              <a:spcBef>
                <a:spcPct val="0"/>
              </a:spcBef>
              <a:buFont typeface="Wingdings" pitchFamily="2" charset="2"/>
              <a:buChar char="ü"/>
            </a:pPr>
            <a:endParaRPr lang="sr-Cyrl-CS" sz="2400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ü"/>
            </a:pPr>
            <a:r>
              <a:rPr lang="sr-Cyrl-CS" sz="2400" b="1" dirty="0">
                <a:latin typeface="Arial" pitchFamily="34" charset="0"/>
                <a:cs typeface="Arial" pitchFamily="34" charset="0"/>
              </a:rPr>
              <a:t>Иницијал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 (лат. initialia) - почетна слова имена и презимена</a:t>
            </a:r>
          </a:p>
          <a:p>
            <a:pPr algn="just">
              <a:spcBef>
                <a:spcPct val="0"/>
              </a:spcBef>
              <a:buFont typeface="Wingdings" pitchFamily="2" charset="2"/>
              <a:buChar char="ü"/>
            </a:pPr>
            <a:endParaRPr lang="sr-Cyrl-CS" sz="2400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ü"/>
            </a:pPr>
            <a:r>
              <a:rPr lang="sr-Cyrl-CS" sz="2400" b="1" dirty="0">
                <a:latin typeface="Arial" pitchFamily="34" charset="0"/>
                <a:cs typeface="Arial" pitchFamily="34" charset="0"/>
              </a:rPr>
              <a:t>Шифра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 (франц.</a:t>
            </a:r>
            <a:r>
              <a:rPr lang="sr-Latn-CS" sz="2400" dirty="0">
                <a:latin typeface="Arial" pitchFamily="34" charset="0"/>
                <a:cs typeface="Arial" pitchFamily="34" charset="0"/>
              </a:rPr>
              <a:t>c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hiffre) - бројка, цифра</a:t>
            </a:r>
          </a:p>
          <a:p>
            <a:pPr algn="just">
              <a:spcBef>
                <a:spcPct val="0"/>
              </a:spcBef>
              <a:buFont typeface="Wingdings" pitchFamily="2" charset="2"/>
              <a:buChar char="ü"/>
            </a:pPr>
            <a:endParaRPr lang="sr-Cyrl-CS" sz="2400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Постоје многи разлози зашто се псеудоними користе</a:t>
            </a:r>
          </a:p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endParaRPr lang="sr-Cyrl-CS" sz="2400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Када аутор не жели да открива свој идентитет, користи уметничко (књижевно) име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21350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9334" y="838200"/>
            <a:ext cx="9134901" cy="6248400"/>
          </a:xfrm>
        </p:spPr>
        <p:txBody>
          <a:bodyPr/>
          <a:lstStyle/>
          <a:p>
            <a:pPr>
              <a:spcBef>
                <a:spcPts val="600"/>
              </a:spcBef>
              <a:buFont typeface="Wingdings" pitchFamily="2" charset="2"/>
              <a:buChar char="Ø"/>
            </a:pPr>
            <a:r>
              <a:rPr lang="sr-Cyrl-CS" sz="2400" u="sng" dirty="0">
                <a:latin typeface="Arial" pitchFamily="34" charset="0"/>
                <a:cs typeface="Arial" pitchFamily="34" charset="0"/>
              </a:rPr>
              <a:t>Псеудоними</a:t>
            </a:r>
            <a:r>
              <a:rPr lang="sr-Latn-CS" sz="2400" u="sng" dirty="0">
                <a:latin typeface="Arial" pitchFamily="34" charset="0"/>
                <a:cs typeface="Arial" pitchFamily="34" charset="0"/>
              </a:rPr>
              <a:t> познат</a:t>
            </a:r>
            <a:r>
              <a:rPr lang="sr-Cyrl-CS" sz="2400" u="sng" dirty="0">
                <a:latin typeface="Arial" pitchFamily="34" charset="0"/>
                <a:cs typeface="Arial" pitchFamily="34" charset="0"/>
              </a:rPr>
              <a:t>их </a:t>
            </a:r>
            <a:r>
              <a:rPr lang="sr-Latn-CS" sz="2400" u="sng" dirty="0">
                <a:latin typeface="Arial" pitchFamily="34" charset="0"/>
                <a:cs typeface="Arial" pitchFamily="34" charset="0"/>
              </a:rPr>
              <a:t>писаца</a:t>
            </a:r>
            <a:r>
              <a:rPr lang="sr-Cyrl-CS" sz="2400" u="sng" dirty="0">
                <a:latin typeface="Arial" pitchFamily="34" charset="0"/>
                <a:cs typeface="Arial" pitchFamily="34" charset="0"/>
              </a:rPr>
              <a:t>:</a:t>
            </a:r>
          </a:p>
          <a:p>
            <a:pPr>
              <a:spcBef>
                <a:spcPts val="600"/>
              </a:spcBef>
              <a:buNone/>
            </a:pPr>
            <a:r>
              <a:rPr lang="sr-Latn-CS" sz="2400" b="1" i="1" dirty="0">
                <a:latin typeface="Arial" pitchFamily="34" charset="0"/>
                <a:cs typeface="Arial" pitchFamily="34" charset="0"/>
              </a:rPr>
              <a:t>Плашон</a:t>
            </a:r>
            <a:r>
              <a:rPr lang="sr-Latn-CS" sz="2400" i="1" dirty="0">
                <a:latin typeface="Arial" pitchFamily="34" charset="0"/>
                <a:cs typeface="Arial" pitchFamily="34" charset="0"/>
              </a:rPr>
              <a:t> </a:t>
            </a:r>
            <a:r>
              <a:rPr lang="sr-Cyrl-CS" sz="2400" i="1" dirty="0">
                <a:latin typeface="Arial" pitchFamily="34" charset="0"/>
                <a:cs typeface="Arial" pitchFamily="34" charset="0"/>
              </a:rPr>
              <a:t>- </a:t>
            </a:r>
            <a:r>
              <a:rPr lang="sr-Latn-CS" sz="2400" dirty="0">
                <a:latin typeface="Arial" pitchFamily="34" charset="0"/>
                <a:cs typeface="Arial" pitchFamily="34" charset="0"/>
              </a:rPr>
              <a:t>Аристокле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spcBef>
                <a:spcPts val="600"/>
              </a:spcBef>
              <a:buNone/>
            </a:pPr>
            <a:r>
              <a:rPr lang="sr-Latn-CS" sz="2400" b="1" i="1" dirty="0">
                <a:latin typeface="Arial" pitchFamily="34" charset="0"/>
                <a:cs typeface="Arial" pitchFamily="34" charset="0"/>
              </a:rPr>
              <a:t>Молијер</a:t>
            </a:r>
            <a:r>
              <a:rPr lang="sr-Latn-CS" sz="2400" i="1" dirty="0">
                <a:latin typeface="Arial" pitchFamily="34" charset="0"/>
                <a:cs typeface="Arial" pitchFamily="34" charset="0"/>
              </a:rPr>
              <a:t> </a:t>
            </a:r>
            <a:r>
              <a:rPr lang="sr-Cyrl-CS" sz="2400" i="1" dirty="0">
                <a:latin typeface="Arial" pitchFamily="34" charset="0"/>
                <a:cs typeface="Arial" pitchFamily="34" charset="0"/>
              </a:rPr>
              <a:t>- </a:t>
            </a:r>
            <a:r>
              <a:rPr lang="sr-Latn-CS" sz="2400" dirty="0">
                <a:latin typeface="Arial" pitchFamily="34" charset="0"/>
                <a:cs typeface="Arial" pitchFamily="34" charset="0"/>
              </a:rPr>
              <a:t>Жан Батист Поклен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spcBef>
                <a:spcPts val="600"/>
              </a:spcBef>
              <a:buNone/>
            </a:pPr>
            <a:r>
              <a:rPr lang="sr-Latn-CS" sz="2400" b="1" i="1" dirty="0">
                <a:latin typeface="Arial" pitchFamily="34" charset="0"/>
                <a:cs typeface="Arial" pitchFamily="34" charset="0"/>
              </a:rPr>
              <a:t>Волшер</a:t>
            </a:r>
            <a:r>
              <a:rPr lang="sr-Latn-CS" sz="2400" i="1" dirty="0">
                <a:latin typeface="Arial" pitchFamily="34" charset="0"/>
                <a:cs typeface="Arial" pitchFamily="34" charset="0"/>
              </a:rPr>
              <a:t> </a:t>
            </a:r>
            <a:r>
              <a:rPr lang="sr-Cyrl-CS" sz="2400" i="1" dirty="0">
                <a:latin typeface="Arial" pitchFamily="34" charset="0"/>
                <a:cs typeface="Arial" pitchFamily="34" charset="0"/>
              </a:rPr>
              <a:t>- </a:t>
            </a:r>
            <a:r>
              <a:rPr lang="sr-Latn-CS" sz="2400" dirty="0">
                <a:latin typeface="Arial" pitchFamily="34" charset="0"/>
                <a:cs typeface="Arial" pitchFamily="34" charset="0"/>
              </a:rPr>
              <a:t>Франсоа Мари Аруе </a:t>
            </a:r>
            <a:endParaRPr lang="sr-Cyrl-CS" sz="2400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600"/>
              </a:spcBef>
              <a:buNone/>
            </a:pPr>
            <a:r>
              <a:rPr lang="sr-Latn-CS" sz="2400" b="1" i="1" dirty="0">
                <a:latin typeface="Arial" pitchFamily="34" charset="0"/>
                <a:cs typeface="Arial" pitchFamily="34" charset="0"/>
              </a:rPr>
              <a:t>Максим Горки</a:t>
            </a:r>
            <a:r>
              <a:rPr lang="sr-Cyrl-CS" sz="2400" b="1" i="1" dirty="0">
                <a:latin typeface="Arial" pitchFamily="34" charset="0"/>
                <a:cs typeface="Arial" pitchFamily="34" charset="0"/>
              </a:rPr>
              <a:t> -</a:t>
            </a:r>
            <a:r>
              <a:rPr lang="sr-Latn-CS" sz="2400" i="1" dirty="0">
                <a:latin typeface="Arial" pitchFamily="34" charset="0"/>
                <a:cs typeface="Arial" pitchFamily="34" charset="0"/>
              </a:rPr>
              <a:t> </a:t>
            </a:r>
            <a:r>
              <a:rPr lang="sr-Latn-CS" sz="2400" dirty="0">
                <a:latin typeface="Arial" pitchFamily="34" charset="0"/>
                <a:cs typeface="Arial" pitchFamily="34" charset="0"/>
              </a:rPr>
              <a:t>Алексеј Максимович Пјешков</a:t>
            </a:r>
            <a:endParaRPr lang="sr-Cyrl-CS" sz="2400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600"/>
              </a:spcBef>
              <a:buNone/>
            </a:pPr>
            <a:r>
              <a:rPr lang="sr-Latn-CS" sz="2400" b="1" i="1" dirty="0">
                <a:latin typeface="Arial" pitchFamily="34" charset="0"/>
                <a:cs typeface="Arial" pitchFamily="34" charset="0"/>
              </a:rPr>
              <a:t>Анашол Франс</a:t>
            </a:r>
            <a:r>
              <a:rPr lang="sr-Cyrl-CS" sz="2400" b="1" i="1" dirty="0">
                <a:latin typeface="Arial" pitchFamily="34" charset="0"/>
                <a:cs typeface="Arial" pitchFamily="34" charset="0"/>
              </a:rPr>
              <a:t> - </a:t>
            </a:r>
            <a:r>
              <a:rPr lang="sr-Latn-CS" sz="2400" i="1" dirty="0">
                <a:latin typeface="Arial" pitchFamily="34" charset="0"/>
                <a:cs typeface="Arial" pitchFamily="34" charset="0"/>
              </a:rPr>
              <a:t> </a:t>
            </a:r>
            <a:r>
              <a:rPr lang="sr-Latn-CS" sz="2400" dirty="0">
                <a:latin typeface="Arial" pitchFamily="34" charset="0"/>
                <a:cs typeface="Arial" pitchFamily="34" charset="0"/>
              </a:rPr>
              <a:t>Жак Анатол Франсоа Тибо </a:t>
            </a:r>
            <a:endParaRPr lang="sr-Cyrl-CS" sz="2400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600"/>
              </a:spcBef>
              <a:buNone/>
            </a:pPr>
            <a:r>
              <a:rPr lang="sr-Latn-CS" sz="2400" b="1" i="1" dirty="0">
                <a:latin typeface="Arial" pitchFamily="34" charset="0"/>
                <a:cs typeface="Arial" pitchFamily="34" charset="0"/>
              </a:rPr>
              <a:t>Џек Лон</a:t>
            </a:r>
            <a:r>
              <a:rPr lang="sr-Cyrl-CS" sz="2400" b="1" i="1" dirty="0">
                <a:latin typeface="Arial" pitchFamily="34" charset="0"/>
                <a:cs typeface="Arial" pitchFamily="34" charset="0"/>
              </a:rPr>
              <a:t>д</a:t>
            </a:r>
            <a:r>
              <a:rPr lang="sr-Latn-CS" sz="2400" b="1" i="1" dirty="0">
                <a:latin typeface="Arial" pitchFamily="34" charset="0"/>
                <a:cs typeface="Arial" pitchFamily="34" charset="0"/>
              </a:rPr>
              <a:t>он</a:t>
            </a:r>
            <a:r>
              <a:rPr lang="sr-Latn-CS" sz="2400" i="1" dirty="0">
                <a:latin typeface="Arial" pitchFamily="34" charset="0"/>
                <a:cs typeface="Arial" pitchFamily="34" charset="0"/>
              </a:rPr>
              <a:t> </a:t>
            </a:r>
            <a:r>
              <a:rPr lang="sr-Cyrl-CS" sz="2400" i="1" dirty="0">
                <a:latin typeface="Arial" pitchFamily="34" charset="0"/>
                <a:cs typeface="Arial" pitchFamily="34" charset="0"/>
              </a:rPr>
              <a:t>- </a:t>
            </a:r>
            <a:r>
              <a:rPr lang="sr-Latn-CS" sz="2400" dirty="0">
                <a:latin typeface="Arial" pitchFamily="34" charset="0"/>
                <a:cs typeface="Arial" pitchFamily="34" charset="0"/>
              </a:rPr>
              <a:t>Џон Грифит </a:t>
            </a:r>
            <a:endParaRPr lang="sr-Cyrl-CS" sz="2400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600"/>
              </a:spcBef>
              <a:buNone/>
            </a:pPr>
            <a:r>
              <a:rPr lang="sr-Latn-CS" sz="2400" b="1" i="1" dirty="0">
                <a:latin typeface="Arial" pitchFamily="34" charset="0"/>
                <a:cs typeface="Arial" pitchFamily="34" charset="0"/>
              </a:rPr>
              <a:t>Марк Твен</a:t>
            </a:r>
            <a:r>
              <a:rPr lang="sr-Latn-CS" sz="2400" i="1" dirty="0">
                <a:latin typeface="Arial" pitchFamily="34" charset="0"/>
                <a:cs typeface="Arial" pitchFamily="34" charset="0"/>
              </a:rPr>
              <a:t> </a:t>
            </a:r>
            <a:r>
              <a:rPr lang="sr-Cyrl-CS" sz="2400" i="1" dirty="0">
                <a:latin typeface="Arial" pitchFamily="34" charset="0"/>
                <a:cs typeface="Arial" pitchFamily="34" charset="0"/>
              </a:rPr>
              <a:t>- </a:t>
            </a:r>
            <a:r>
              <a:rPr lang="sr-Latn-CS" sz="2400" dirty="0">
                <a:latin typeface="Arial" pitchFamily="34" charset="0"/>
                <a:cs typeface="Arial" pitchFamily="34" charset="0"/>
              </a:rPr>
              <a:t>С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е</a:t>
            </a:r>
            <a:r>
              <a:rPr lang="sr-Latn-CS" sz="2400" dirty="0">
                <a:latin typeface="Arial" pitchFamily="34" charset="0"/>
                <a:cs typeface="Arial" pitchFamily="34" charset="0"/>
              </a:rPr>
              <a:t>мјуел Л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е</a:t>
            </a:r>
            <a:r>
              <a:rPr lang="sr-Latn-CS" sz="2400" dirty="0">
                <a:latin typeface="Arial" pitchFamily="34" charset="0"/>
                <a:cs typeface="Arial" pitchFamily="34" charset="0"/>
              </a:rPr>
              <a:t>нгхорн Клеменс</a:t>
            </a:r>
            <a:endParaRPr lang="sr-Cyrl-CS" sz="2400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600"/>
              </a:spcBef>
              <a:buNone/>
            </a:pPr>
            <a:r>
              <a:rPr lang="sr-Cyrl-CS" sz="2400" b="1" dirty="0">
                <a:latin typeface="Arial" pitchFamily="34" charset="0"/>
                <a:cs typeface="Arial" pitchFamily="34" charset="0"/>
              </a:rPr>
              <a:t>Џорџ Орвел 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– Ерик Артур Блер</a:t>
            </a:r>
          </a:p>
          <a:p>
            <a:pPr>
              <a:spcBef>
                <a:spcPts val="600"/>
              </a:spcBef>
              <a:buNone/>
            </a:pPr>
            <a:r>
              <a:rPr lang="sr-Latn-CS" sz="2400" b="1" i="1" dirty="0">
                <a:latin typeface="Arial" pitchFamily="34" charset="0"/>
                <a:cs typeface="Arial" pitchFamily="34" charset="0"/>
              </a:rPr>
              <a:t>Ђура</a:t>
            </a:r>
            <a:r>
              <a:rPr lang="sr-Cyrl-CS" sz="24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sr-Latn-CS" sz="2400" b="1" i="1" dirty="0">
                <a:latin typeface="Arial" pitchFamily="34" charset="0"/>
                <a:cs typeface="Arial" pitchFamily="34" charset="0"/>
              </a:rPr>
              <a:t>Даничић</a:t>
            </a:r>
            <a:r>
              <a:rPr lang="sr-Latn-CS" sz="2400" i="1" dirty="0">
                <a:latin typeface="Arial" pitchFamily="34" charset="0"/>
                <a:cs typeface="Arial" pitchFamily="34" charset="0"/>
              </a:rPr>
              <a:t> </a:t>
            </a:r>
            <a:r>
              <a:rPr lang="sr-Cyrl-CS" sz="2400" i="1" dirty="0">
                <a:latin typeface="Arial" pitchFamily="34" charset="0"/>
                <a:cs typeface="Arial" pitchFamily="34" charset="0"/>
              </a:rPr>
              <a:t>- </a:t>
            </a:r>
            <a:r>
              <a:rPr lang="sr-Latn-CS" sz="2400" dirty="0">
                <a:latin typeface="Arial" pitchFamily="34" charset="0"/>
                <a:cs typeface="Arial" pitchFamily="34" charset="0"/>
              </a:rPr>
              <a:t>Ђорђе Поповић</a:t>
            </a:r>
            <a:endParaRPr lang="sr-Cyrl-CS" sz="2400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600"/>
              </a:spcBef>
              <a:buNone/>
            </a:pPr>
            <a:r>
              <a:rPr lang="sr-Latn-CS" sz="2400" b="1" i="1" dirty="0">
                <a:latin typeface="Arial" pitchFamily="34" charset="0"/>
                <a:cs typeface="Arial" pitchFamily="34" charset="0"/>
              </a:rPr>
              <a:t>Прежихов Воранц</a:t>
            </a:r>
            <a:r>
              <a:rPr lang="sr-Latn-CS" sz="2400" i="1" dirty="0">
                <a:latin typeface="Arial" pitchFamily="34" charset="0"/>
                <a:cs typeface="Arial" pitchFamily="34" charset="0"/>
              </a:rPr>
              <a:t> </a:t>
            </a:r>
            <a:r>
              <a:rPr lang="sr-Cyrl-CS" sz="2400" i="1" dirty="0">
                <a:latin typeface="Arial" pitchFamily="34" charset="0"/>
                <a:cs typeface="Arial" pitchFamily="34" charset="0"/>
              </a:rPr>
              <a:t>- </a:t>
            </a:r>
            <a:r>
              <a:rPr lang="sr-Latn-CS" sz="2400" dirty="0">
                <a:latin typeface="Arial" pitchFamily="34" charset="0"/>
                <a:cs typeface="Arial" pitchFamily="34" charset="0"/>
              </a:rPr>
              <a:t>Ловро Кухар</a:t>
            </a:r>
            <a:endParaRPr lang="sr-Cyrl-CS" sz="2400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600"/>
              </a:spcBef>
              <a:buNone/>
            </a:pPr>
            <a:r>
              <a:rPr lang="sr-Latn-CS" sz="2400" b="1" i="1" dirty="0">
                <a:latin typeface="Arial" pitchFamily="34" charset="0"/>
                <a:cs typeface="Arial" pitchFamily="34" charset="0"/>
              </a:rPr>
              <a:t>Коча Рацин</a:t>
            </a:r>
            <a:r>
              <a:rPr lang="sr-Latn-CS" sz="2400" i="1" dirty="0">
                <a:latin typeface="Arial" pitchFamily="34" charset="0"/>
                <a:cs typeface="Arial" pitchFamily="34" charset="0"/>
              </a:rPr>
              <a:t> </a:t>
            </a:r>
            <a:r>
              <a:rPr lang="sr-Cyrl-CS" sz="2400" i="1" dirty="0">
                <a:latin typeface="Arial" pitchFamily="34" charset="0"/>
                <a:cs typeface="Arial" pitchFamily="34" charset="0"/>
              </a:rPr>
              <a:t>- </a:t>
            </a:r>
            <a:r>
              <a:rPr lang="sr-Latn-CS" sz="2400" dirty="0">
                <a:latin typeface="Arial" pitchFamily="34" charset="0"/>
                <a:cs typeface="Arial" pitchFamily="34" charset="0"/>
              </a:rPr>
              <a:t>Коста Апостолов Солев </a:t>
            </a:r>
            <a:endParaRPr lang="sr-Cyrl-CS" sz="2400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600"/>
              </a:spcBef>
              <a:buNone/>
            </a:pPr>
            <a:r>
              <a:rPr lang="sr-Latn-CS" sz="2400" b="1" i="1" dirty="0">
                <a:latin typeface="Arial" pitchFamily="34" charset="0"/>
                <a:cs typeface="Arial" pitchFamily="34" charset="0"/>
              </a:rPr>
              <a:t>Ра</a:t>
            </a:r>
            <a:r>
              <a:rPr lang="sr-Cyrl-CS" sz="2400" b="1" i="1" dirty="0">
                <a:latin typeface="Arial" pitchFamily="34" charset="0"/>
                <a:cs typeface="Arial" pitchFamily="34" charset="0"/>
              </a:rPr>
              <a:t>д</a:t>
            </a:r>
            <a:r>
              <a:rPr lang="sr-Latn-CS" sz="2400" b="1" i="1" dirty="0">
                <a:latin typeface="Arial" pitchFamily="34" charset="0"/>
                <a:cs typeface="Arial" pitchFamily="34" charset="0"/>
              </a:rPr>
              <a:t>е</a:t>
            </a:r>
            <a:r>
              <a:rPr lang="sr-Cyrl-CS" sz="24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sr-Latn-CS" sz="2400" b="1" i="1" dirty="0">
                <a:latin typeface="Arial" pitchFamily="34" charset="0"/>
                <a:cs typeface="Arial" pitchFamily="34" charset="0"/>
              </a:rPr>
              <a:t>Драинац</a:t>
            </a:r>
            <a:r>
              <a:rPr lang="sr-Latn-CS" sz="2400" i="1" dirty="0">
                <a:latin typeface="Arial" pitchFamily="34" charset="0"/>
                <a:cs typeface="Arial" pitchFamily="34" charset="0"/>
              </a:rPr>
              <a:t> </a:t>
            </a:r>
            <a:r>
              <a:rPr lang="sr-Cyrl-CS" sz="2400" i="1" dirty="0">
                <a:latin typeface="Arial" pitchFamily="34" charset="0"/>
                <a:cs typeface="Arial" pitchFamily="34" charset="0"/>
              </a:rPr>
              <a:t>- </a:t>
            </a:r>
            <a:r>
              <a:rPr lang="sr-Latn-CS" sz="2400" dirty="0">
                <a:latin typeface="Arial" pitchFamily="34" charset="0"/>
                <a:cs typeface="Arial" pitchFamily="34" charset="0"/>
              </a:rPr>
              <a:t>Радојко Јовановић</a:t>
            </a:r>
            <a:endParaRPr lang="sr-Latn-CS" sz="2400" b="1" i="1" dirty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32942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0" y="228600"/>
            <a:ext cx="9131490" cy="5989637"/>
          </a:xfrm>
        </p:spPr>
        <p:txBody>
          <a:bodyPr>
            <a:normAutofit/>
          </a:bodyPr>
          <a:lstStyle/>
          <a:p>
            <a:pPr marL="6350" indent="22225" algn="ctr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sr-Cyrl-CS" sz="2800" b="1" u="sng" dirty="0">
                <a:latin typeface="Arial" pitchFamily="34" charset="0"/>
                <a:cs typeface="Arial" pitchFamily="34" charset="0"/>
              </a:rPr>
              <a:t>ПРЕДМЕТ БИБЛИОГРАФИЈЕ</a:t>
            </a:r>
            <a:endParaRPr lang="sr-Cyrl-CS" sz="3200" b="1" u="sng" dirty="0">
              <a:latin typeface="Arial" pitchFamily="34" charset="0"/>
              <a:cs typeface="Arial" pitchFamily="34" charset="0"/>
            </a:endParaRPr>
          </a:p>
          <a:p>
            <a:pPr marL="6350" indent="22225" algn="ctr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sr-Cyrl-CS" sz="2400" b="1" u="sng" dirty="0">
              <a:latin typeface="Arial" pitchFamily="34" charset="0"/>
              <a:cs typeface="Arial" pitchFamily="34" charset="0"/>
            </a:endParaRPr>
          </a:p>
          <a:p>
            <a:pPr marL="6350" indent="22225" algn="just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sr-Cyrl-CS" sz="2400" u="sng" dirty="0">
              <a:latin typeface="Arial" pitchFamily="34" charset="0"/>
              <a:cs typeface="Arial" pitchFamily="34" charset="0"/>
            </a:endParaRPr>
          </a:p>
          <a:p>
            <a:pPr marL="6350" indent="22225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За предмет или објекат библиографског истраживања и пописа може се узети било који вид људског стваралаштва, у писаној или електронској форми, намењен јавности и умножен било којом графичком техником (</a:t>
            </a:r>
            <a:r>
              <a:rPr lang="sr-Cyrl-CS" sz="2400" i="1" dirty="0">
                <a:latin typeface="Arial" pitchFamily="34" charset="0"/>
                <a:cs typeface="Arial" pitchFamily="34" charset="0"/>
              </a:rPr>
              <a:t>поједини лист, брошура, сепарат, књига, часопис, новина или прилог у периодици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)- В. Максимовић</a:t>
            </a:r>
          </a:p>
          <a:p>
            <a:pPr marL="6350" indent="22225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endParaRPr lang="sr-Cyrl-CS" sz="2400" dirty="0">
              <a:latin typeface="Arial" pitchFamily="34" charset="0"/>
              <a:cs typeface="Arial" pitchFamily="34" charset="0"/>
            </a:endParaRPr>
          </a:p>
          <a:p>
            <a:pPr marL="6350" indent="22225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Посматрајући промену предмета библиографије у историјском контексту (од рукописне књиге, преко штампане књиге и часописа), Вера Сечански закључује – „Библиографија се обавезно бави целокупношћу производа писмености, одабраних по одређеном критеријуму“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36479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054152" cy="5105400"/>
          </a:xfrm>
        </p:spPr>
        <p:txBody>
          <a:bodyPr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400" u="sng" dirty="0">
                <a:latin typeface="Arial" pitchFamily="34" charset="0"/>
                <a:cs typeface="Arial" pitchFamily="34" charset="0"/>
              </a:rPr>
              <a:t>Разликовање псеудонима на основу </a:t>
            </a:r>
            <a:r>
              <a:rPr lang="ru-RU" sz="2400" b="1" i="1" u="sng" dirty="0">
                <a:latin typeface="Arial" pitchFamily="34" charset="0"/>
                <a:cs typeface="Arial" pitchFamily="34" charset="0"/>
              </a:rPr>
              <a:t>начина обликовања</a:t>
            </a:r>
            <a:r>
              <a:rPr lang="sr-Cyrl-CS" sz="2400" b="1" u="sng" dirty="0">
                <a:latin typeface="Arial" pitchFamily="34" charset="0"/>
                <a:cs typeface="Arial" pitchFamily="34" charset="0"/>
              </a:rPr>
              <a:t>: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endParaRPr lang="sr-Cyrl-CS" sz="2400" u="sng" dirty="0">
              <a:latin typeface="Arial" pitchFamily="34" charset="0"/>
              <a:cs typeface="Arial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а) прву групу чине псеудоними који своје основне елементе изводе из правог пишчевог имена и презимена (анаграм, ананим, апоконим, ателоним, цифроним, иницијали)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 marL="60325" indent="-60325" algn="just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б) у другу групу спадају псеудоними који су право пишчево име и презиме заменили псеудознацима, (псеудоиницијали,псеудоапоконим,псеудопреноним)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в)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т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рећу групу чине псеудоними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- загонетке (астроним, сидероним, инкогнитоним, хагионим) 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0104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28800"/>
            <a:ext cx="9067800" cy="4389437"/>
          </a:xfrm>
        </p:spPr>
        <p:txBody>
          <a:bodyPr/>
          <a:lstStyle/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r>
              <a:rPr lang="ru-RU" sz="2400" u="sng" dirty="0">
                <a:latin typeface="Arial" pitchFamily="34" charset="0"/>
                <a:cs typeface="Arial" pitchFamily="34" charset="0"/>
              </a:rPr>
              <a:t>Разликовање псеудонима на основу </a:t>
            </a:r>
            <a:r>
              <a:rPr lang="ru-RU" sz="2400" b="1" i="1" u="sng" dirty="0">
                <a:latin typeface="Arial" pitchFamily="34" charset="0"/>
                <a:cs typeface="Arial" pitchFamily="34" charset="0"/>
              </a:rPr>
              <a:t>значења:</a:t>
            </a:r>
          </a:p>
          <a:p>
            <a:pPr algn="just">
              <a:spcBef>
                <a:spcPct val="0"/>
              </a:spcBef>
              <a:buNone/>
            </a:pPr>
            <a:r>
              <a:rPr lang="ru-RU" sz="2400" u="sng" dirty="0">
                <a:latin typeface="Arial" pitchFamily="34" charset="0"/>
                <a:cs typeface="Arial" pitchFamily="34" charset="0"/>
              </a:rPr>
              <a:t> </a:t>
            </a:r>
          </a:p>
          <a:p>
            <a:pPr algn="just">
              <a:spcBef>
                <a:spcPct val="0"/>
              </a:spcBef>
              <a:buFontTx/>
              <a:buNone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а) у прву групу спадају псеудоними који дају неку карактеристичну пишчеву ознаку - физичку, психичку, националну, завичајну, социјалну, књижевну итд. (френоним, етноним, геоним, хидроним, фитоним, орнитоним, хероним, 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к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оиноним, титлоним, аристоним)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endParaRPr lang="sr-Cyrl-CS" sz="2400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0"/>
              </a:spcBef>
              <a:buFontTx/>
              <a:buNone/>
            </a:pPr>
            <a:endParaRPr lang="sr-Cyrl-CS" sz="2400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0"/>
              </a:spcBef>
              <a:buFontTx/>
              <a:buNone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б) другу групу чине псеудоними који дају нетачну, погрешну пишчеву ознаку (псеудоетноним, псеудогиним, псеудоандроним, псеудокоиноним, неутроним)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105253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12" y="1143000"/>
            <a:ext cx="8991600" cy="5715000"/>
          </a:xfrm>
        </p:spPr>
        <p:txBody>
          <a:bodyPr/>
          <a:lstStyle/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2400" b="1" i="1" u="sng" dirty="0">
                <a:latin typeface="Arial" pitchFamily="34" charset="0"/>
                <a:cs typeface="Arial" pitchFamily="34" charset="0"/>
              </a:rPr>
              <a:t>Примери:</a:t>
            </a:r>
          </a:p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endParaRPr lang="en-US" sz="2400" b="1" i="1" u="sng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ü"/>
            </a:pPr>
            <a:r>
              <a:rPr lang="ru-RU" sz="2400" b="1" dirty="0">
                <a:latin typeface="Arial" pitchFamily="34" charset="0"/>
                <a:cs typeface="Arial" pitchFamily="34" charset="0"/>
              </a:rPr>
              <a:t>Анаграм</a:t>
            </a:r>
            <a:r>
              <a:rPr lang="ru-RU" sz="2400" i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настаје када се нечије име или презиме, слободним преметањем или распоређивањем појединих слогова или слова преобраћа у неко друго име</a:t>
            </a:r>
          </a:p>
          <a:p>
            <a:pPr algn="just">
              <a:spcBef>
                <a:spcPct val="0"/>
              </a:spcBef>
              <a:buFontTx/>
              <a:buNone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   нпр. 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др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Тихомир Р. Ђорђевић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=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sr-Cyrl-CS" sz="2400" b="1" i="1" dirty="0">
                <a:latin typeface="Arial" pitchFamily="34" charset="0"/>
                <a:cs typeface="Arial" pitchFamily="34" charset="0"/>
              </a:rPr>
              <a:t>Др Трђић</a:t>
            </a:r>
          </a:p>
          <a:p>
            <a:pPr algn="just">
              <a:spcBef>
                <a:spcPct val="0"/>
              </a:spcBef>
              <a:buFontTx/>
              <a:buNone/>
            </a:pPr>
            <a:endParaRPr lang="ru-RU" sz="2400" b="1" i="1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ü"/>
            </a:pPr>
            <a:r>
              <a:rPr lang="ru-RU" sz="2400" b="1" dirty="0">
                <a:latin typeface="Arial" pitchFamily="34" charset="0"/>
                <a:cs typeface="Arial" pitchFamily="34" charset="0"/>
              </a:rPr>
              <a:t>Ананим</a:t>
            </a:r>
            <a:r>
              <a:rPr lang="ru-RU" sz="2400" i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је тип псеудонима у коме је право пишчево име написано обрнутим редом </a:t>
            </a:r>
          </a:p>
          <a:p>
            <a:pPr algn="just">
              <a:spcBef>
                <a:spcPct val="0"/>
              </a:spcBef>
              <a:buFontTx/>
              <a:buNone/>
            </a:pPr>
            <a:r>
              <a:rPr lang="ru-RU" sz="2400" i="1" dirty="0">
                <a:latin typeface="Arial" pitchFamily="34" charset="0"/>
                <a:cs typeface="Arial" pitchFamily="34" charset="0"/>
              </a:rPr>
              <a:t>   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нпр. 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Крамер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= Ремарк Ерих Марија</a:t>
            </a:r>
          </a:p>
          <a:p>
            <a:pPr algn="just">
              <a:spcBef>
                <a:spcPct val="0"/>
              </a:spcBef>
              <a:buFontTx/>
              <a:buNone/>
            </a:pPr>
            <a:endParaRPr lang="ru-RU" sz="2400" b="1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ü"/>
            </a:pPr>
            <a:r>
              <a:rPr lang="ru-RU" sz="2400" b="1" dirty="0">
                <a:latin typeface="Arial" pitchFamily="34" charset="0"/>
                <a:cs typeface="Arial" pitchFamily="34" charset="0"/>
              </a:rPr>
              <a:t>Апоконим</a:t>
            </a:r>
            <a:r>
              <a:rPr lang="sr-Cyrl-CS" sz="2400" i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настаје одбацивањем почетка или краја пишчевог имена</a:t>
            </a:r>
            <a:endParaRPr lang="ru-RU" sz="2400" i="1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0"/>
              </a:spcBef>
              <a:buFontTx/>
              <a:buNone/>
            </a:pPr>
            <a:r>
              <a:rPr lang="ru-RU" sz="2400" i="1" dirty="0">
                <a:latin typeface="Arial" pitchFamily="34" charset="0"/>
                <a:cs typeface="Arial" pitchFamily="34" charset="0"/>
              </a:rPr>
              <a:t>    нпр. </a:t>
            </a:r>
            <a:r>
              <a:rPr lang="ru-RU" sz="2400" b="1" i="1" dirty="0">
                <a:latin typeface="Arial" pitchFamily="34" charset="0"/>
                <a:cs typeface="Arial" pitchFamily="34" charset="0"/>
              </a:rPr>
              <a:t>Ј. М. Про</a:t>
            </a:r>
            <a:r>
              <a:rPr lang="sr-Cyrl-CS" sz="2400" b="1" i="1" dirty="0">
                <a:latin typeface="Arial" pitchFamily="34" charset="0"/>
                <a:cs typeface="Arial" pitchFamily="34" charset="0"/>
              </a:rPr>
              <a:t>д</a:t>
            </a:r>
            <a:r>
              <a:rPr lang="ru-RU" sz="2400" b="1" i="1" dirty="0">
                <a:latin typeface="Arial" pitchFamily="34" charset="0"/>
                <a:cs typeface="Arial" pitchFamily="34" charset="0"/>
              </a:rPr>
              <a:t>.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= Јаша Продановић</a:t>
            </a:r>
          </a:p>
          <a:p>
            <a:pPr algn="just">
              <a:spcBef>
                <a:spcPct val="0"/>
              </a:spcBef>
              <a:buFontTx/>
              <a:buNone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            </a:t>
            </a:r>
            <a:r>
              <a:rPr lang="ru-RU" sz="2400" b="1" i="1" dirty="0">
                <a:latin typeface="Arial" pitchFamily="34" charset="0"/>
                <a:cs typeface="Arial" pitchFamily="34" charset="0"/>
              </a:rPr>
              <a:t>Љ. С</a:t>
            </a:r>
            <a:r>
              <a:rPr lang="sr-Cyrl-CS" sz="2400" b="1" i="1" dirty="0">
                <a:latin typeface="Arial" pitchFamily="34" charset="0"/>
                <a:cs typeface="Arial" pitchFamily="34" charset="0"/>
              </a:rPr>
              <a:t>т</a:t>
            </a:r>
            <a:r>
              <a:rPr lang="ru-RU" sz="2400" b="1" i="1" dirty="0">
                <a:latin typeface="Arial" pitchFamily="34" charset="0"/>
                <a:cs typeface="Arial" pitchFamily="34" charset="0"/>
              </a:rPr>
              <a:t>.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= Љубомир Стојановић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268712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447800"/>
            <a:ext cx="8991600" cy="5029200"/>
          </a:xfrm>
        </p:spPr>
        <p:txBody>
          <a:bodyPr/>
          <a:lstStyle/>
          <a:p>
            <a:pPr algn="just">
              <a:spcBef>
                <a:spcPct val="0"/>
              </a:spcBef>
              <a:buFont typeface="Wingdings" pitchFamily="2" charset="2"/>
              <a:buChar char="ü"/>
            </a:pPr>
            <a:r>
              <a:rPr lang="ru-RU" sz="2400" b="1" dirty="0">
                <a:latin typeface="Arial" pitchFamily="34" charset="0"/>
                <a:cs typeface="Arial" pitchFamily="34" charset="0"/>
              </a:rPr>
              <a:t>Френоним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означава неку пишчеву психичку или карактерну особину: </a:t>
            </a:r>
          </a:p>
          <a:p>
            <a:pPr algn="just">
              <a:spcBef>
                <a:spcPct val="0"/>
              </a:spcBef>
              <a:buFontTx/>
              <a:buNone/>
            </a:pPr>
            <a:r>
              <a:rPr lang="ru-RU" sz="2400" i="1" dirty="0">
                <a:latin typeface="Arial" pitchFamily="34" charset="0"/>
                <a:cs typeface="Arial" pitchFamily="34" charset="0"/>
              </a:rPr>
              <a:t>   нпр.Несшор </a:t>
            </a:r>
            <a:r>
              <a:rPr lang="ru-RU" sz="2400" b="1" i="1" dirty="0">
                <a:latin typeface="Arial" pitchFamily="34" charset="0"/>
                <a:cs typeface="Arial" pitchFamily="34" charset="0"/>
              </a:rPr>
              <a:t>Жучн</a:t>
            </a:r>
            <a:r>
              <a:rPr lang="en-US" sz="2400" b="1" i="1" dirty="0">
                <a:latin typeface="Arial" pitchFamily="34" charset="0"/>
                <a:cs typeface="Arial" pitchFamily="34" charset="0"/>
              </a:rPr>
              <a:t>u</a:t>
            </a:r>
            <a:r>
              <a:rPr lang="ru-RU" sz="2400" i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= Прока Јовкић</a:t>
            </a:r>
          </a:p>
          <a:p>
            <a:pPr algn="just">
              <a:spcBef>
                <a:spcPct val="0"/>
              </a:spcBef>
              <a:buFontTx/>
              <a:buNone/>
            </a:pPr>
            <a:r>
              <a:rPr lang="ru-RU" sz="2400" i="1" dirty="0">
                <a:latin typeface="Arial" pitchFamily="34" charset="0"/>
                <a:cs typeface="Arial" pitchFamily="34" charset="0"/>
              </a:rPr>
              <a:t>          Максим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i="1" dirty="0">
                <a:latin typeface="Arial" pitchFamily="34" charset="0"/>
                <a:cs typeface="Arial" pitchFamily="34" charset="0"/>
              </a:rPr>
              <a:t>Горки</a:t>
            </a:r>
            <a:r>
              <a:rPr lang="ru-RU" sz="2400" i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= Алексеј Максимович Пјешков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0"/>
              </a:spcBef>
              <a:buFontTx/>
              <a:buNone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 </a:t>
            </a:r>
          </a:p>
          <a:p>
            <a:pPr algn="just">
              <a:spcBef>
                <a:spcPct val="0"/>
              </a:spcBef>
              <a:buFont typeface="Wingdings" pitchFamily="2" charset="2"/>
              <a:buChar char="ü"/>
            </a:pPr>
            <a:r>
              <a:rPr lang="ru-RU" sz="2400" b="1" dirty="0">
                <a:latin typeface="Arial" pitchFamily="34" charset="0"/>
                <a:cs typeface="Arial" pitchFamily="34" charset="0"/>
              </a:rPr>
              <a:t>Етнон</a:t>
            </a:r>
            <a:r>
              <a:rPr lang="x-none" sz="2400" b="1" dirty="0">
                <a:latin typeface="Arial" pitchFamily="34" charset="0"/>
                <a:cs typeface="Arial" pitchFamily="34" charset="0"/>
              </a:rPr>
              <a:t>и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м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i="1" dirty="0">
                <a:latin typeface="Arial" pitchFamily="34" charset="0"/>
                <a:cs typeface="Arial" pitchFamily="34" charset="0"/>
              </a:rPr>
              <a:t>указује на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националну, географску или етничку припадност писца:</a:t>
            </a:r>
          </a:p>
          <a:p>
            <a:pPr algn="just">
              <a:spcBef>
                <a:spcPct val="0"/>
              </a:spcBef>
              <a:buFontTx/>
              <a:buNone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   нпр. Милица Стојадиновић </a:t>
            </a:r>
            <a:r>
              <a:rPr lang="ru-RU" sz="2400" b="1" i="1" dirty="0">
                <a:latin typeface="Arial" pitchFamily="34" charset="0"/>
                <a:cs typeface="Arial" pitchFamily="34" charset="0"/>
              </a:rPr>
              <a:t>Српкиња</a:t>
            </a:r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0"/>
              </a:spcBef>
              <a:buFontTx/>
              <a:buNone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           Сима Милутиновић </a:t>
            </a:r>
            <a:r>
              <a:rPr lang="ru-RU" sz="2400" b="1" i="1" dirty="0">
                <a:latin typeface="Arial" pitchFamily="34" charset="0"/>
                <a:cs typeface="Arial" pitchFamily="34" charset="0"/>
              </a:rPr>
              <a:t>Сарајл</a:t>
            </a:r>
            <a:r>
              <a:rPr lang="en-US" sz="2400" b="1" i="1" dirty="0">
                <a:latin typeface="Arial" pitchFamily="34" charset="0"/>
                <a:cs typeface="Arial" pitchFamily="34" charset="0"/>
              </a:rPr>
              <a:t>u</a:t>
            </a:r>
            <a:r>
              <a:rPr lang="ru-RU" sz="2400" b="1" i="1" dirty="0">
                <a:latin typeface="Arial" pitchFamily="34" charset="0"/>
                <a:cs typeface="Arial" pitchFamily="34" charset="0"/>
              </a:rPr>
              <a:t>ја</a:t>
            </a:r>
          </a:p>
          <a:p>
            <a:pPr algn="just">
              <a:spcBef>
                <a:spcPct val="0"/>
              </a:spcBef>
              <a:buFontTx/>
              <a:buNone/>
            </a:pPr>
            <a:endParaRPr lang="ru-RU" sz="2400" b="1" i="1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ü"/>
            </a:pPr>
            <a:r>
              <a:rPr lang="ru-RU" sz="2400" b="1" dirty="0">
                <a:latin typeface="Arial" pitchFamily="34" charset="0"/>
                <a:cs typeface="Arial" pitchFamily="34" charset="0"/>
              </a:rPr>
              <a:t>Х</a:t>
            </a:r>
            <a:r>
              <a:rPr lang="x-none" sz="2400" b="1" dirty="0">
                <a:latin typeface="Arial" pitchFamily="34" charset="0"/>
                <a:cs typeface="Arial" pitchFamily="34" charset="0"/>
              </a:rPr>
              <a:t>и</a:t>
            </a:r>
            <a:r>
              <a:rPr lang="sr-Cyrl-CS" sz="2400" b="1" dirty="0">
                <a:latin typeface="Arial" pitchFamily="34" charset="0"/>
                <a:cs typeface="Arial" pitchFamily="34" charset="0"/>
              </a:rPr>
              <a:t>д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роним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је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сачињен на основу имена реке или мора</a:t>
            </a:r>
            <a:endParaRPr lang="ru-RU" sz="2400" i="1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0"/>
              </a:spcBef>
              <a:buFontTx/>
              <a:buNone/>
            </a:pPr>
            <a:r>
              <a:rPr lang="ru-RU" sz="2400" i="1" dirty="0">
                <a:latin typeface="Arial" pitchFamily="34" charset="0"/>
                <a:cs typeface="Arial" pitchFamily="34" charset="0"/>
              </a:rPr>
              <a:t>   нпр.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Драгиша Лапчевић = </a:t>
            </a:r>
            <a:r>
              <a:rPr lang="ru-RU" sz="2400" b="1" i="1" dirty="0">
                <a:latin typeface="Arial" pitchFamily="34" charset="0"/>
                <a:cs typeface="Arial" pitchFamily="34" charset="0"/>
              </a:rPr>
              <a:t>Моравац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 </a:t>
            </a:r>
            <a:endParaRPr lang="ru-RU" sz="2400" b="1" i="1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0"/>
              </a:spcBef>
              <a:buFontTx/>
              <a:buNone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           Милан Јовановић</a:t>
            </a:r>
            <a:r>
              <a:rPr lang="ru-RU" sz="2400" i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=</a:t>
            </a:r>
            <a:r>
              <a:rPr lang="ru-RU" sz="2400" i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i="1" dirty="0">
                <a:latin typeface="Arial" pitchFamily="34" charset="0"/>
                <a:cs typeface="Arial" pitchFamily="34" charset="0"/>
              </a:rPr>
              <a:t>Морски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035232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3648" y="1600200"/>
            <a:ext cx="8991600" cy="4389437"/>
          </a:xfrm>
        </p:spPr>
        <p:txBody>
          <a:bodyPr/>
          <a:lstStyle/>
          <a:p>
            <a:pPr algn="just">
              <a:spcBef>
                <a:spcPct val="0"/>
              </a:spcBef>
              <a:buFont typeface="Wingdings" pitchFamily="2" charset="2"/>
              <a:buChar char="ü"/>
            </a:pPr>
            <a:r>
              <a:rPr lang="ru-RU" sz="2400" b="1" dirty="0">
                <a:latin typeface="Arial" pitchFamily="34" charset="0"/>
                <a:cs typeface="Arial" pitchFamily="34" charset="0"/>
              </a:rPr>
              <a:t>Псеу</a:t>
            </a:r>
            <a:r>
              <a:rPr lang="sr-Cyrl-CS" sz="2400" b="1" dirty="0">
                <a:latin typeface="Arial" pitchFamily="34" charset="0"/>
                <a:cs typeface="Arial" pitchFamily="34" charset="0"/>
              </a:rPr>
              <a:t>д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ог</a:t>
            </a:r>
            <a:r>
              <a:rPr lang="x-none" sz="2400" b="1" dirty="0">
                <a:latin typeface="Arial" pitchFamily="34" charset="0"/>
                <a:cs typeface="Arial" pitchFamily="34" charset="0"/>
              </a:rPr>
              <a:t>и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ним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се јавља када писац уместо свога мушког имена, у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зима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женско име: </a:t>
            </a:r>
          </a:p>
          <a:p>
            <a:pPr algn="just">
              <a:spcBef>
                <a:spcPct val="0"/>
              </a:spcBef>
              <a:buFontTx/>
              <a:buNone/>
            </a:pPr>
            <a:r>
              <a:rPr lang="ru-RU" sz="2400" i="1" dirty="0">
                <a:latin typeface="Arial" pitchFamily="34" charset="0"/>
                <a:cs typeface="Arial" pitchFamily="34" charset="0"/>
              </a:rPr>
              <a:t>  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нпр.</a:t>
            </a:r>
            <a:r>
              <a:rPr lang="ru-RU" sz="2400" i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Проспер Мериме = </a:t>
            </a:r>
            <a:r>
              <a:rPr lang="ru-RU" sz="2400" b="1" i="1" dirty="0">
                <a:latin typeface="Arial" pitchFamily="34" charset="0"/>
                <a:cs typeface="Arial" pitchFamily="34" charset="0"/>
              </a:rPr>
              <a:t>Клара Газул</a:t>
            </a:r>
          </a:p>
          <a:p>
            <a:pPr algn="just">
              <a:spcBef>
                <a:spcPct val="0"/>
              </a:spcBef>
              <a:buFontTx/>
              <a:buNone/>
            </a:pPr>
            <a:endParaRPr lang="ru-RU" sz="2400" b="1" i="1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ü"/>
            </a:pPr>
            <a:r>
              <a:rPr lang="ru-RU" sz="2400" b="1" dirty="0">
                <a:latin typeface="Arial" pitchFamily="34" charset="0"/>
                <a:cs typeface="Arial" pitchFamily="34" charset="0"/>
              </a:rPr>
              <a:t>Псеу</a:t>
            </a:r>
            <a:r>
              <a:rPr lang="sr-Cyrl-CS" sz="2400" b="1" dirty="0">
                <a:latin typeface="Arial" pitchFamily="34" charset="0"/>
                <a:cs typeface="Arial" pitchFamily="34" charset="0"/>
              </a:rPr>
              <a:t>д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оан</a:t>
            </a:r>
            <a:r>
              <a:rPr lang="sr-Cyrl-CS" sz="2400" b="1" dirty="0">
                <a:latin typeface="Arial" pitchFamily="34" charset="0"/>
                <a:cs typeface="Arial" pitchFamily="34" charset="0"/>
              </a:rPr>
              <a:t>д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роним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настаје када се мушко име употреби уместо женског:</a:t>
            </a:r>
          </a:p>
          <a:p>
            <a:pPr algn="just">
              <a:spcBef>
                <a:spcPct val="0"/>
              </a:spcBef>
              <a:buNone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   нпр. </a:t>
            </a:r>
            <a:r>
              <a:rPr lang="sr-Cyrl-CS" sz="2400" b="1" dirty="0">
                <a:latin typeface="Arial" pitchFamily="34" charset="0"/>
                <a:cs typeface="Arial" pitchFamily="34" charset="0"/>
              </a:rPr>
              <a:t>Џорџ Елиот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=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 Мери Ен Еванс</a:t>
            </a:r>
            <a:r>
              <a:rPr lang="de-AT" sz="2400" dirty="0">
                <a:latin typeface="Arial" pitchFamily="34" charset="0"/>
                <a:cs typeface="Arial" pitchFamily="34" charset="0"/>
              </a:rPr>
              <a:t> (Mary Ann Evans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)</a:t>
            </a:r>
          </a:p>
          <a:p>
            <a:pPr algn="just">
              <a:spcBef>
                <a:spcPct val="0"/>
              </a:spcBef>
              <a:buNone/>
            </a:pPr>
            <a:r>
              <a:rPr lang="sr-Cyrl-CS" sz="2400" b="1" dirty="0">
                <a:latin typeface="Arial" pitchFamily="34" charset="0"/>
                <a:cs typeface="Arial" pitchFamily="34" charset="0"/>
              </a:rPr>
              <a:t>           Жорж Санд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 = Орор Дипен (</a:t>
            </a:r>
            <a:r>
              <a:rPr lang="sr-Latn-CS" sz="2400" dirty="0">
                <a:latin typeface="Arial" pitchFamily="34" charset="0"/>
                <a:cs typeface="Arial" pitchFamily="34" charset="0"/>
              </a:rPr>
              <a:t>Aurore Dupin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)</a:t>
            </a:r>
          </a:p>
          <a:p>
            <a:pPr algn="just">
              <a:spcBef>
                <a:spcPct val="0"/>
              </a:spcBef>
            </a:pPr>
            <a:endParaRPr lang="sr-Cyrl-CS" sz="2400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ü"/>
            </a:pPr>
            <a:r>
              <a:rPr lang="ru-RU" sz="2400" b="1" dirty="0">
                <a:latin typeface="Arial" pitchFamily="34" charset="0"/>
                <a:cs typeface="Arial" pitchFamily="34" charset="0"/>
              </a:rPr>
              <a:t>Псеудоним из заблуде</a:t>
            </a:r>
            <a:r>
              <a:rPr lang="sr-Latn-CS" sz="2400" b="1" i="1" dirty="0">
                <a:latin typeface="Arial" pitchFamily="34" charset="0"/>
                <a:cs typeface="Arial" pitchFamily="34" charset="0"/>
              </a:rPr>
              <a:t>:</a:t>
            </a:r>
          </a:p>
          <a:p>
            <a:pPr algn="just">
              <a:spcBef>
                <a:spcPct val="0"/>
              </a:spcBef>
              <a:buNone/>
            </a:pPr>
            <a:r>
              <a:rPr lang="sr-Cyrl-CS" sz="2400" b="1" i="1" dirty="0">
                <a:latin typeface="Arial" pitchFamily="34" charset="0"/>
                <a:cs typeface="Arial" pitchFamily="34" charset="0"/>
              </a:rPr>
              <a:t>   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нпр. </a:t>
            </a:r>
            <a:r>
              <a:rPr lang="de-AT" sz="2400" b="1" i="1" dirty="0">
                <a:latin typeface="Arial" pitchFamily="34" charset="0"/>
                <a:cs typeface="Arial" pitchFamily="34" charset="0"/>
              </a:rPr>
              <a:t>3</a:t>
            </a:r>
            <a:r>
              <a:rPr lang="sr-Cyrl-CS" sz="2400" b="1" i="1" dirty="0">
                <a:latin typeface="Arial" pitchFamily="34" charset="0"/>
                <a:cs typeface="Arial" pitchFamily="34" charset="0"/>
              </a:rPr>
              <a:t>. мај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= Јован Јовановић 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Змај</a:t>
            </a:r>
            <a:endParaRPr lang="ru-RU" sz="2400" b="1" i="1" dirty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24871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45493" y="1066800"/>
            <a:ext cx="9180394" cy="6553200"/>
          </a:xfrm>
        </p:spPr>
        <p:txBody>
          <a:bodyPr/>
          <a:lstStyle/>
          <a:p>
            <a:pPr algn="ctr">
              <a:buNone/>
            </a:pPr>
            <a:r>
              <a:rPr lang="ru-RU" sz="2400" b="1" u="sng" dirty="0">
                <a:latin typeface="Arial" pitchFamily="34" charset="0"/>
                <a:cs typeface="Arial" pitchFamily="34" charset="0"/>
              </a:rPr>
              <a:t>АНОНИМ У БИБЛИОГРАФИЈИ</a:t>
            </a:r>
            <a:r>
              <a:rPr lang="en-US" sz="2400" b="1" u="sng" dirty="0">
                <a:latin typeface="Arial" pitchFamily="34" charset="0"/>
                <a:cs typeface="Arial" pitchFamily="34" charset="0"/>
              </a:rPr>
              <a:t> </a:t>
            </a:r>
            <a:endParaRPr lang="sr-Cyrl-CS" sz="2400" b="1" u="sng" dirty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sr-Cyrl-CS" sz="2400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r>
              <a:rPr lang="ru-RU" sz="2400" b="1" i="1" dirty="0">
                <a:latin typeface="Arial" pitchFamily="34" charset="0"/>
                <a:cs typeface="Arial" pitchFamily="34" charset="0"/>
              </a:rPr>
              <a:t>Аноним</a:t>
            </a:r>
            <a:r>
              <a:rPr lang="ru-RU" sz="2400" i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(лат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. anonymus)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обухвата све текстове којима се не зна аутор, тј. његово право име и презиме</a:t>
            </a:r>
          </a:p>
          <a:p>
            <a:pPr algn="just">
              <a:spcBef>
                <a:spcPct val="0"/>
              </a:spcBef>
              <a:buNone/>
            </a:pPr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r>
              <a:rPr lang="ru-RU" sz="2400" u="sng" dirty="0">
                <a:latin typeface="Arial" pitchFamily="34" charset="0"/>
                <a:cs typeface="Arial" pitchFamily="34" charset="0"/>
              </a:rPr>
              <a:t>Различита схватања појма </a:t>
            </a:r>
            <a:r>
              <a:rPr lang="ru-RU" sz="2400" i="1" u="sng" dirty="0">
                <a:latin typeface="Arial" pitchFamily="34" charset="0"/>
                <a:cs typeface="Arial" pitchFamily="34" charset="0"/>
              </a:rPr>
              <a:t>аноним:</a:t>
            </a:r>
          </a:p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endParaRPr lang="ru-RU" sz="2400" i="1" u="sng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ü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анониман је искључиво онај текст у коме аутор није потписан (ни словима, ни бројкама нити неким другим знаком)</a:t>
            </a:r>
          </a:p>
          <a:p>
            <a:pPr algn="just">
              <a:spcBef>
                <a:spcPct val="0"/>
              </a:spcBef>
              <a:buFont typeface="Wingdings" pitchFamily="2" charset="2"/>
              <a:buChar char="ü"/>
            </a:pPr>
            <a:endParaRPr lang="sr-Cyrl-CS" sz="2400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ü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друго тумачење - анониман је и текст који на почетку или на крају има евентуалну ознаку (слово, бројка, звездица итд.) уместо пишчевог имена (</a:t>
            </a:r>
            <a:r>
              <a:rPr lang="sr-Cyrl-CS" sz="2400" i="1" dirty="0">
                <a:latin typeface="Arial" pitchFamily="34" charset="0"/>
                <a:cs typeface="Arial" pitchFamily="34" charset="0"/>
              </a:rPr>
              <a:t>шифроним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, </a:t>
            </a:r>
            <a:r>
              <a:rPr lang="ru-RU" sz="2400" i="1" dirty="0">
                <a:latin typeface="Arial" pitchFamily="34" charset="0"/>
                <a:cs typeface="Arial" pitchFamily="34" charset="0"/>
              </a:rPr>
              <a:t>асшероним, асшроним)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502873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6019800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sz="2400" b="1" u="sng" dirty="0">
                <a:latin typeface="Arial" pitchFamily="34" charset="0"/>
                <a:cs typeface="Arial" pitchFamily="34" charset="0"/>
              </a:rPr>
              <a:t>БИБЛИОГРАФИЈА И БИБЛИОТЕЧКИ КАТАЛОЗИ</a:t>
            </a:r>
          </a:p>
          <a:p>
            <a:pPr algn="just">
              <a:buNone/>
            </a:pPr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Сродност између библиотечких каталога и библиографских јединица је евидентна</a:t>
            </a:r>
            <a:r>
              <a:rPr lang="sr-Latn-C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- </a:t>
            </a:r>
            <a:r>
              <a:rPr lang="ru-RU" sz="2400" b="1" i="1" dirty="0">
                <a:latin typeface="Arial" pitchFamily="34" charset="0"/>
                <a:cs typeface="Arial" pitchFamily="34" charset="0"/>
              </a:rPr>
              <a:t>каталошки листић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има сличну форму као </a:t>
            </a:r>
            <a:r>
              <a:rPr lang="ru-RU" sz="2400" b="1" i="1" dirty="0">
                <a:latin typeface="Arial" pitchFamily="34" charset="0"/>
                <a:cs typeface="Arial" pitchFamily="34" charset="0"/>
              </a:rPr>
              <a:t>библиографска јединица</a:t>
            </a:r>
          </a:p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endParaRPr lang="ru-RU" sz="2400" b="1" i="1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Ипак, каталог у библиотеци (без обзира да ли </a:t>
            </a:r>
            <a:r>
              <a:rPr lang="hr-HR" sz="2400" dirty="0">
                <a:latin typeface="Arial" pitchFamily="34" charset="0"/>
                <a:cs typeface="Arial" pitchFamily="34" charset="0"/>
              </a:rPr>
              <a:t>je 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ауторско-именски или предметни) није идентичан правој библиографији, ни у стварном ни у формалном смислу </a:t>
            </a:r>
            <a:endParaRPr lang="ru-RU" sz="2400" b="1" i="1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endParaRPr lang="en-US" sz="2400" u="sng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r>
              <a:rPr lang="ru-RU" sz="2400" u="sng" dirty="0">
                <a:latin typeface="Arial" pitchFamily="34" charset="0"/>
                <a:cs typeface="Arial" pitchFamily="34" charset="0"/>
              </a:rPr>
              <a:t>У односу на библиотечки каталог</a:t>
            </a:r>
            <a:r>
              <a:rPr lang="ru-RU" sz="2400" i="1" u="sng" dirty="0">
                <a:latin typeface="Arial" pitchFamily="34" charset="0"/>
                <a:cs typeface="Arial" pitchFamily="34" charset="0"/>
              </a:rPr>
              <a:t>, </a:t>
            </a:r>
            <a:r>
              <a:rPr lang="ru-RU" sz="2400" u="sng" dirty="0">
                <a:latin typeface="Arial" pitchFamily="34" charset="0"/>
                <a:cs typeface="Arial" pitchFamily="34" charset="0"/>
              </a:rPr>
              <a:t>библиографија је</a:t>
            </a:r>
            <a:r>
              <a:rPr lang="sr-Cyrl-CS" sz="2400" u="sng" dirty="0">
                <a:latin typeface="Arial" pitchFamily="34" charset="0"/>
                <a:cs typeface="Arial" pitchFamily="34" charset="0"/>
              </a:rPr>
              <a:t>:</a:t>
            </a:r>
          </a:p>
          <a:p>
            <a:pPr algn="just">
              <a:spcBef>
                <a:spcPct val="0"/>
              </a:spcBef>
              <a:buNone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 </a:t>
            </a:r>
          </a:p>
          <a:p>
            <a:pPr algn="just">
              <a:spcBef>
                <a:spcPct val="0"/>
              </a:spcBef>
              <a:buFont typeface="Wingdings" pitchFamily="2" charset="2"/>
              <a:buChar char="ü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знатно ш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ира, </a:t>
            </a:r>
          </a:p>
          <a:p>
            <a:pPr algn="just">
              <a:spcBef>
                <a:spcPct val="0"/>
              </a:spcBef>
              <a:buFont typeface="Wingdings" pitchFamily="2" charset="2"/>
              <a:buChar char="ü"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разноврснија, </a:t>
            </a:r>
          </a:p>
          <a:p>
            <a:pPr algn="just">
              <a:spcBef>
                <a:spcPct val="0"/>
              </a:spcBef>
              <a:buFont typeface="Wingdings" pitchFamily="2" charset="2"/>
              <a:buChar char="ü"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тематски усмеренија и </a:t>
            </a:r>
          </a:p>
          <a:p>
            <a:pPr algn="just">
              <a:spcBef>
                <a:spcPct val="0"/>
              </a:spcBef>
              <a:buFont typeface="Wingdings" pitchFamily="2" charset="2"/>
              <a:buChar char="ü"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богатија садржином пописаних штампаних или рукописних радова </a:t>
            </a:r>
          </a:p>
          <a:p>
            <a:pPr algn="just">
              <a:spcBef>
                <a:spcPct val="0"/>
              </a:spcBef>
              <a:buFont typeface="Wingdings" pitchFamily="2" charset="2"/>
              <a:buChar char="ü"/>
            </a:pPr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Библиографија има и знатно сложенију унутрашњу структуру и класификацију грађе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689117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04800"/>
            <a:ext cx="9144000" cy="6218237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sr-Cyrl-CS" sz="2000" dirty="0">
                <a:latin typeface="Arial" pitchFamily="34" charset="0"/>
                <a:cs typeface="Arial" pitchFamily="34" charset="0"/>
              </a:rPr>
              <a:t>Пошто обухвата (или може да обухвата) све врсте текстова, без обзира на њихову форму (књига, чланак и сл.) библиографија знатно превазилази оно што чини садржину једног библиотечког каталога</a:t>
            </a:r>
          </a:p>
          <a:p>
            <a:pPr algn="just">
              <a:buNone/>
            </a:pPr>
            <a:r>
              <a:rPr lang="sr-Cyrl-CS" sz="2000" dirty="0">
                <a:latin typeface="Arial" pitchFamily="34" charset="0"/>
                <a:cs typeface="Arial" pitchFamily="34" charset="0"/>
              </a:rPr>
              <a:t> </a:t>
            </a:r>
          </a:p>
          <a:p>
            <a:pPr algn="just">
              <a:buFont typeface="Wingdings" pitchFamily="2" charset="2"/>
              <a:buChar char="Ø"/>
            </a:pPr>
            <a:r>
              <a:rPr lang="sr-Cyrl-CS" sz="2000" dirty="0">
                <a:latin typeface="Arial" pitchFamily="34" charset="0"/>
                <a:cs typeface="Arial" pitchFamily="34" charset="0"/>
              </a:rPr>
              <a:t>Самим тим </a:t>
            </a:r>
            <a:r>
              <a:rPr lang="hr-HR" sz="2000" dirty="0">
                <a:latin typeface="Arial" pitchFamily="34" charset="0"/>
                <a:cs typeface="Arial" pitchFamily="34" charset="0"/>
              </a:rPr>
              <a:t>je </a:t>
            </a:r>
            <a:r>
              <a:rPr lang="sr-Cyrl-CS" sz="2000" dirty="0">
                <a:latin typeface="Arial" pitchFamily="34" charset="0"/>
                <a:cs typeface="Arial" pitchFamily="34" charset="0"/>
              </a:rPr>
              <a:t>и њена информативна и сазнајна улога у науци знатно већа, него што </a:t>
            </a:r>
            <a:r>
              <a:rPr lang="hr-HR" sz="2000" dirty="0">
                <a:latin typeface="Arial" pitchFamily="34" charset="0"/>
                <a:cs typeface="Arial" pitchFamily="34" charset="0"/>
              </a:rPr>
              <a:t>je </a:t>
            </a:r>
            <a:r>
              <a:rPr lang="sr-Cyrl-CS" sz="2000" dirty="0">
                <a:latin typeface="Arial" pitchFamily="34" charset="0"/>
                <a:cs typeface="Arial" pitchFamily="34" charset="0"/>
              </a:rPr>
              <a:t>могу дати библиотеке и њихови каталози</a:t>
            </a:r>
            <a:endParaRPr lang="ru-RU" sz="2000" i="1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endParaRPr lang="en-US" sz="2000" u="sng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r>
              <a:rPr lang="ru-RU" sz="2000" u="sng" dirty="0">
                <a:latin typeface="Arial" pitchFamily="34" charset="0"/>
                <a:cs typeface="Arial" pitchFamily="34" charset="0"/>
              </a:rPr>
              <a:t>Библиотечки каталог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се ослања на систем класификације  - 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УДК</a:t>
            </a:r>
          </a:p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endParaRPr lang="ru-RU" sz="2000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r>
              <a:rPr lang="ru-RU" sz="2000" u="sng" dirty="0">
                <a:latin typeface="Arial" pitchFamily="34" charset="0"/>
                <a:cs typeface="Arial" pitchFamily="34" charset="0"/>
              </a:rPr>
              <a:t>Библиографија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нема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строго утврђен нити 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јединствен систем класификације</a:t>
            </a:r>
          </a:p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endParaRPr lang="ru-RU" sz="2000" b="1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r>
              <a:rPr lang="hr-HR" sz="2000" dirty="0">
                <a:latin typeface="Arial" pitchFamily="34" charset="0"/>
                <a:cs typeface="Arial" pitchFamily="34" charset="0"/>
              </a:rPr>
              <a:t>Kao </a:t>
            </a:r>
            <a:r>
              <a:rPr lang="sr-Cyrl-CS" sz="2000" dirty="0">
                <a:latin typeface="Arial" pitchFamily="34" charset="0"/>
                <a:cs typeface="Arial" pitchFamily="34" charset="0"/>
              </a:rPr>
              <a:t>што библиотечки каталог може бити полазиште за неке врсте библиографског рада, бар за материју која </a:t>
            </a:r>
            <a:r>
              <a:rPr lang="hr-HR" sz="2000" dirty="0">
                <a:latin typeface="Arial" pitchFamily="34" charset="0"/>
                <a:cs typeface="Arial" pitchFamily="34" charset="0"/>
              </a:rPr>
              <a:t>je </a:t>
            </a:r>
            <a:r>
              <a:rPr lang="sr-Cyrl-CS" sz="2000" dirty="0">
                <a:latin typeface="Arial" pitchFamily="34" charset="0"/>
                <a:cs typeface="Arial" pitchFamily="34" charset="0"/>
              </a:rPr>
              <a:t>објављена у самосталним књигама, тако и библиографија има знатну информативну корист и за библиотекара и за шири круг читалаца, који се служе одређеном библиотеком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endParaRPr lang="sr-Latn-CS" sz="20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562600"/>
          </a:xfrm>
        </p:spPr>
        <p:txBody>
          <a:bodyPr/>
          <a:lstStyle/>
          <a:p>
            <a:pPr algn="just"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Библиографија може корисно да послужи и код попуњавања књижних фондова у било којој библиотеци, а многе библиотеке повремено штампају каталоге, најчешће приновљених књига у својим фондовима, </a:t>
            </a:r>
            <a:r>
              <a:rPr lang="hr-HR" sz="2400" dirty="0">
                <a:latin typeface="Arial" pitchFamily="34" charset="0"/>
                <a:cs typeface="Arial" pitchFamily="34" charset="0"/>
              </a:rPr>
              <a:t>a 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понекад и свих књига које поседују</a:t>
            </a:r>
            <a:endParaRPr lang="sr-Cyrl-CS" sz="2400" u="sng" dirty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Ø"/>
            </a:pPr>
            <a:endParaRPr lang="sr-Cyrl-CS" sz="2400" u="sng" dirty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2400" u="sng" dirty="0">
                <a:latin typeface="Arial" pitchFamily="34" charset="0"/>
                <a:cs typeface="Arial" pitchFamily="34" charset="0"/>
              </a:rPr>
              <a:t>Примери: </a:t>
            </a:r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ü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Димитрије Кириловић: </a:t>
            </a:r>
            <a:r>
              <a:rPr lang="sr-Cyrl-CS" sz="2400" b="1" i="1" dirty="0">
                <a:latin typeface="Arial" pitchFamily="34" charset="0"/>
                <a:cs typeface="Arial" pitchFamily="34" charset="0"/>
              </a:rPr>
              <a:t>Каталог Библиотеке Матице српске </a:t>
            </a:r>
            <a:r>
              <a:rPr lang="hr-HR" sz="2400" b="1" i="1" dirty="0">
                <a:latin typeface="Arial" pitchFamily="34" charset="0"/>
                <a:cs typeface="Arial" pitchFamily="34" charset="0"/>
              </a:rPr>
              <a:t>I. </a:t>
            </a:r>
            <a:r>
              <a:rPr lang="sr-Cyrl-CS" sz="2400" b="1" i="1" dirty="0">
                <a:latin typeface="Arial" pitchFamily="34" charset="0"/>
                <a:cs typeface="Arial" pitchFamily="34" charset="0"/>
              </a:rPr>
              <a:t>Српске књиге 1494-1847</a:t>
            </a:r>
            <a:r>
              <a:rPr lang="sr-Cyrl-CS" sz="2400" i="1" dirty="0">
                <a:latin typeface="Arial" pitchFamily="34" charset="0"/>
                <a:cs typeface="Arial" pitchFamily="34" charset="0"/>
              </a:rPr>
              <a:t>, 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Матица српска, Нови Сад, 1950 </a:t>
            </a:r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ü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Димитрије Кириловић: </a:t>
            </a:r>
            <a:r>
              <a:rPr lang="sr-Cyrl-CS" sz="2400" b="1" i="1" dirty="0">
                <a:latin typeface="Arial" pitchFamily="34" charset="0"/>
                <a:cs typeface="Arial" pitchFamily="34" charset="0"/>
              </a:rPr>
              <a:t>Каталог Библиотеке Матице српске </a:t>
            </a:r>
            <a:r>
              <a:rPr lang="en-US" sz="2400" b="1" i="1" dirty="0">
                <a:latin typeface="Arial" pitchFamily="34" charset="0"/>
                <a:cs typeface="Arial" pitchFamily="34" charset="0"/>
              </a:rPr>
              <a:t>II</a:t>
            </a:r>
            <a:r>
              <a:rPr lang="ru-RU" sz="2400" b="1" i="1" dirty="0">
                <a:latin typeface="Arial" pitchFamily="34" charset="0"/>
                <a:cs typeface="Arial" pitchFamily="34" charset="0"/>
              </a:rPr>
              <a:t>. </a:t>
            </a:r>
            <a:r>
              <a:rPr lang="sr-Cyrl-CS" sz="2400" b="1" i="1" dirty="0">
                <a:latin typeface="Arial" pitchFamily="34" charset="0"/>
                <a:cs typeface="Arial" pitchFamily="34" charset="0"/>
              </a:rPr>
              <a:t>Српске књиге 1848-1880</a:t>
            </a:r>
            <a:r>
              <a:rPr lang="sr-Cyrl-CS" sz="2400" i="1" dirty="0">
                <a:latin typeface="Arial" pitchFamily="34" charset="0"/>
                <a:cs typeface="Arial" pitchFamily="34" charset="0"/>
              </a:rPr>
              <a:t>, 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Матица српска, Нови Сад, 1955</a:t>
            </a:r>
            <a:endParaRPr lang="ru-RU" sz="2400" dirty="0">
              <a:latin typeface="Arial" pitchFamily="34" charset="0"/>
              <a:cs typeface="Arial" pitchFamily="34" charset="0"/>
            </a:endParaRPr>
          </a:p>
          <a:p>
            <a:endParaRPr lang="sr-Latn-C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5532437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2000" b="1" u="sng" dirty="0">
                <a:latin typeface="Arial" pitchFamily="34" charset="0"/>
                <a:cs typeface="Arial" pitchFamily="34" charset="0"/>
              </a:rPr>
              <a:t>ОДНОС БИБЛИОГРАФИЈЕ И</a:t>
            </a:r>
            <a:r>
              <a:rPr lang="sr-Cyrl-CS" sz="2000" b="1" u="sng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u="sng" dirty="0">
                <a:latin typeface="Arial" pitchFamily="34" charset="0"/>
                <a:cs typeface="Arial" pitchFamily="34" charset="0"/>
              </a:rPr>
              <a:t>ЕНЦИКЛОПЕДИЈЕ</a:t>
            </a:r>
            <a:endParaRPr lang="sr-Cyrl-CS" sz="2000" b="1" u="sng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2000" u="sng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2000" dirty="0">
                <a:latin typeface="Arial" pitchFamily="34" charset="0"/>
                <a:cs typeface="Arial" pitchFamily="34" charset="0"/>
              </a:rPr>
              <a:t>Библиографија и енциклопедија су две форме стручног презентовања података и чињеница</a:t>
            </a:r>
          </a:p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endParaRPr lang="sr-Cyrl-CS" sz="2000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2000" dirty="0">
                <a:latin typeface="Arial" pitchFamily="34" charset="0"/>
                <a:cs typeface="Arial" pitchFamily="34" charset="0"/>
              </a:rPr>
              <a:t>Поред непроцењиве помоћи коју приликом израде енциклопедије даје свака библиографија, енциклопедијски рад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je </a:t>
            </a:r>
            <a:r>
              <a:rPr lang="sr-Cyrl-CS" sz="2000" dirty="0">
                <a:latin typeface="Arial" pitchFamily="34" charset="0"/>
                <a:cs typeface="Arial" pitchFamily="34" charset="0"/>
              </a:rPr>
              <a:t>био стално подстицајан за развитак библиографских истраживања</a:t>
            </a:r>
            <a:endParaRPr lang="sr-Cyrl-CS" sz="2000" b="1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endParaRPr lang="en-US" sz="2000" b="1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2000" b="1" dirty="0">
                <a:latin typeface="Arial" pitchFamily="34" charset="0"/>
                <a:cs typeface="Arial" pitchFamily="34" charset="0"/>
              </a:rPr>
              <a:t>Енциклопедија</a:t>
            </a:r>
            <a:r>
              <a:rPr lang="sr-Cyrl-CS" sz="2000" dirty="0">
                <a:latin typeface="Arial" pitchFamily="34" charset="0"/>
                <a:cs typeface="Arial" pitchFamily="34" charset="0"/>
              </a:rPr>
              <a:t> је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систематично  представљање свих наука и уметности и целокупног човековог духовног и другог рада</a:t>
            </a:r>
          </a:p>
          <a:p>
            <a:pPr algn="just">
              <a:spcBef>
                <a:spcPct val="0"/>
              </a:spcBef>
              <a:buNone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</a:p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Енциклопедије су неопходне за утврђивање имена аутора, псеудонима, географских имена и појмова приликом израде регистара уз библиографију</a:t>
            </a:r>
          </a:p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endParaRPr lang="ru-RU" sz="2000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Енциклопедија нам помаже да дођемо до података који ће нам омогућити пут до целовитих библиографских извора</a:t>
            </a:r>
          </a:p>
          <a:p>
            <a:endParaRPr lang="sr-Latn-CS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61" y="152400"/>
            <a:ext cx="9144000" cy="6477000"/>
          </a:xfrm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  <a:buNone/>
            </a:pPr>
            <a:endParaRPr lang="sr-Cyrl-CS" sz="2000" u="sng" dirty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90000"/>
              </a:lnSpc>
              <a:buNone/>
            </a:pPr>
            <a:r>
              <a:rPr lang="sr-Cyrl-CS" sz="2000" b="1" u="sng" dirty="0">
                <a:latin typeface="Arial" pitchFamily="34" charset="0"/>
                <a:cs typeface="Arial" pitchFamily="34" charset="0"/>
              </a:rPr>
              <a:t>ЗАДАЦИ БИБЛИОГРАФИЈЕ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endParaRPr lang="sr-Cyrl-CS" sz="2000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2000" dirty="0">
                <a:latin typeface="Arial" pitchFamily="34" charset="0"/>
                <a:cs typeface="Arial" pitchFamily="34" charset="0"/>
              </a:rPr>
              <a:t>У опште задатке сваке библиографије убрајају се:</a:t>
            </a:r>
          </a:p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endParaRPr lang="sr-Cyrl-CS" sz="2000" b="1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ü"/>
            </a:pPr>
            <a:r>
              <a:rPr lang="sr-Cyrl-CS" sz="2000" b="1" dirty="0">
                <a:latin typeface="Arial" pitchFamily="34" charset="0"/>
                <a:cs typeface="Arial" pitchFamily="34" charset="0"/>
              </a:rPr>
              <a:t>истраживачка акрибичност (систематичност), </a:t>
            </a:r>
          </a:p>
          <a:p>
            <a:pPr algn="just">
              <a:spcBef>
                <a:spcPct val="0"/>
              </a:spcBef>
              <a:buFont typeface="Wingdings" pitchFamily="2" charset="2"/>
              <a:buChar char="ü"/>
            </a:pPr>
            <a:r>
              <a:rPr lang="sr-Cyrl-CS" sz="2000" b="1" dirty="0">
                <a:latin typeface="Arial" pitchFamily="34" charset="0"/>
                <a:cs typeface="Arial" pitchFamily="34" charset="0"/>
              </a:rPr>
              <a:t>тачност, </a:t>
            </a:r>
          </a:p>
          <a:p>
            <a:pPr algn="just">
              <a:spcBef>
                <a:spcPct val="0"/>
              </a:spcBef>
              <a:buFont typeface="Wingdings" pitchFamily="2" charset="2"/>
              <a:buChar char="ü"/>
            </a:pPr>
            <a:r>
              <a:rPr lang="sr-Cyrl-CS" sz="2000" b="1" dirty="0">
                <a:latin typeface="Arial" pitchFamily="34" charset="0"/>
                <a:cs typeface="Arial" pitchFamily="34" charset="0"/>
              </a:rPr>
              <a:t>поузданост,</a:t>
            </a:r>
          </a:p>
          <a:p>
            <a:pPr algn="just">
              <a:spcBef>
                <a:spcPct val="0"/>
              </a:spcBef>
              <a:buFont typeface="Wingdings" pitchFamily="2" charset="2"/>
              <a:buChar char="ü"/>
            </a:pPr>
            <a:r>
              <a:rPr lang="sr-Cyrl-CS" sz="2000" b="1" dirty="0">
                <a:latin typeface="Arial" pitchFamily="34" charset="0"/>
                <a:cs typeface="Arial" pitchFamily="34" charset="0"/>
              </a:rPr>
              <a:t>доследност,</a:t>
            </a:r>
          </a:p>
          <a:p>
            <a:pPr algn="just">
              <a:spcBef>
                <a:spcPct val="0"/>
              </a:spcBef>
              <a:buFont typeface="Wingdings" pitchFamily="2" charset="2"/>
              <a:buChar char="ü"/>
            </a:pPr>
            <a:r>
              <a:rPr lang="sr-Cyrl-CS" sz="2000" b="1" dirty="0">
                <a:latin typeface="Arial" pitchFamily="34" charset="0"/>
                <a:cs typeface="Arial" pitchFamily="34" charset="0"/>
              </a:rPr>
              <a:t>прегледност и</a:t>
            </a:r>
          </a:p>
          <a:p>
            <a:pPr algn="just">
              <a:spcBef>
                <a:spcPct val="0"/>
              </a:spcBef>
              <a:buFont typeface="Wingdings" pitchFamily="2" charset="2"/>
              <a:buChar char="ü"/>
            </a:pPr>
            <a:r>
              <a:rPr lang="sr-Cyrl-CS" sz="2000" b="1" dirty="0">
                <a:latin typeface="Arial" pitchFamily="34" charset="0"/>
                <a:cs typeface="Arial" pitchFamily="34" charset="0"/>
              </a:rPr>
              <a:t>потпуност описивања</a:t>
            </a:r>
          </a:p>
          <a:p>
            <a:pPr algn="just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sr-Cyrl-CS" sz="2000" b="1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sr-Cyrl-CS" sz="2000" dirty="0">
                <a:latin typeface="Arial" pitchFamily="34" charset="0"/>
                <a:cs typeface="Arial" pitchFamily="34" charset="0"/>
              </a:rPr>
              <a:t>Посебни задаци зависе од врсте, опсега или намене библиографије</a:t>
            </a:r>
          </a:p>
          <a:p>
            <a:pPr algn="just">
              <a:spcBef>
                <a:spcPct val="0"/>
              </a:spcBef>
              <a:buFont typeface="Wingdings" pitchFamily="2" charset="2"/>
              <a:buNone/>
            </a:pPr>
            <a:r>
              <a:rPr lang="sr-Cyrl-CS" sz="2000" dirty="0">
                <a:latin typeface="Arial" pitchFamily="34" charset="0"/>
                <a:cs typeface="Arial" pitchFamily="34" charset="0"/>
              </a:rPr>
              <a:t> </a:t>
            </a:r>
          </a:p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2000" dirty="0">
                <a:latin typeface="Arial" pitchFamily="34" charset="0"/>
                <a:cs typeface="Arial" pitchFamily="34" charset="0"/>
              </a:rPr>
              <a:t>Научност  библиографије је задатак и циљ свих стручних библиографија</a:t>
            </a:r>
          </a:p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endParaRPr lang="sr-Cyrl-CS" sz="2000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2000" dirty="0">
                <a:latin typeface="Arial" pitchFamily="34" charset="0"/>
                <a:cs typeface="Arial" pitchFamily="34" charset="0"/>
              </a:rPr>
              <a:t>Свака библиографија је онолико научна колико је поуздана и обухватна, она подразумева одговоран приступ истраживањима и адекватно образовање</a:t>
            </a:r>
          </a:p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4740916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5989637"/>
          </a:xfrm>
        </p:spPr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Ø"/>
            </a:pPr>
            <a:r>
              <a:rPr lang="sr-Cyrl-CS" sz="2000" dirty="0">
                <a:latin typeface="Arial" panose="020B0604020202020204" pitchFamily="34" charset="0"/>
                <a:cs typeface="Arial" pitchFamily="34" charset="0"/>
              </a:rPr>
              <a:t>У свету, </a:t>
            </a:r>
            <a:r>
              <a:rPr lang="hr-HR" sz="2000" dirty="0">
                <a:latin typeface="Arial" panose="020B0604020202020204" pitchFamily="34" charset="0"/>
                <a:cs typeface="Arial" pitchFamily="34" charset="0"/>
              </a:rPr>
              <a:t>a </a:t>
            </a:r>
            <a:r>
              <a:rPr lang="sr-Cyrl-CS" sz="2000" dirty="0">
                <a:latin typeface="Arial" panose="020B0604020202020204" pitchFamily="34" charset="0"/>
                <a:cs typeface="Arial" pitchFamily="34" charset="0"/>
              </a:rPr>
              <a:t>и код нас </a:t>
            </a:r>
            <a:r>
              <a:rPr lang="hr-HR" sz="2000" dirty="0">
                <a:latin typeface="Arial" panose="020B0604020202020204" pitchFamily="34" charset="0"/>
                <a:cs typeface="Arial" pitchFamily="34" charset="0"/>
              </a:rPr>
              <a:t>je </a:t>
            </a:r>
            <a:r>
              <a:rPr lang="sr-Cyrl-CS" sz="2000" dirty="0">
                <a:latin typeface="Arial" panose="020B0604020202020204" pitchFamily="34" charset="0"/>
                <a:cs typeface="Arial" pitchFamily="34" charset="0"/>
              </a:rPr>
              <a:t>до сада штампано много енциклопедија - поред чувене </a:t>
            </a:r>
            <a:r>
              <a:rPr lang="sr-Cyrl-CS" sz="2000" b="1" i="1" dirty="0">
                <a:latin typeface="Arial" panose="020B0604020202020204" pitchFamily="34" charset="0"/>
                <a:cs typeface="Arial" pitchFamily="34" charset="0"/>
              </a:rPr>
              <a:t>Енциклопедије</a:t>
            </a:r>
            <a:r>
              <a:rPr lang="sr-Cyrl-CS" sz="2000" i="1" dirty="0"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sr-Cyrl-CS" sz="2000" dirty="0">
                <a:latin typeface="Arial" panose="020B0604020202020204" pitchFamily="34" charset="0"/>
                <a:cs typeface="Arial" pitchFamily="34" charset="0"/>
              </a:rPr>
              <a:t>(1751-1780), чији су уредници били француски писци и филозофи Дени </a:t>
            </a:r>
            <a:r>
              <a:rPr lang="sr-Cyrl-CS" sz="2000" b="1" dirty="0">
                <a:latin typeface="Arial" panose="020B0604020202020204" pitchFamily="34" charset="0"/>
                <a:cs typeface="Arial" pitchFamily="34" charset="0"/>
              </a:rPr>
              <a:t>Дидро</a:t>
            </a:r>
            <a:r>
              <a:rPr lang="sr-Cyrl-CS" sz="2000" dirty="0">
                <a:latin typeface="Arial" panose="020B0604020202020204" pitchFamily="34" charset="0"/>
                <a:cs typeface="Arial" pitchFamily="34" charset="0"/>
              </a:rPr>
              <a:t> и Жан </a:t>
            </a:r>
            <a:r>
              <a:rPr lang="sr-Cyrl-CS" sz="2000" b="1" dirty="0">
                <a:latin typeface="Arial" panose="020B0604020202020204" pitchFamily="34" charset="0"/>
                <a:cs typeface="Arial" pitchFamily="34" charset="0"/>
              </a:rPr>
              <a:t>Д'Аламбер</a:t>
            </a:r>
            <a:r>
              <a:rPr lang="sr-Cyrl-CS" sz="2000" dirty="0">
                <a:latin typeface="Arial" panose="020B0604020202020204" pitchFamily="34" charset="0"/>
                <a:cs typeface="Arial" pitchFamily="34" charset="0"/>
              </a:rPr>
              <a:t>, у Француској </a:t>
            </a:r>
            <a:r>
              <a:rPr lang="hr-HR" sz="2000" dirty="0">
                <a:latin typeface="Arial" panose="020B0604020202020204" pitchFamily="34" charset="0"/>
                <a:cs typeface="Arial" pitchFamily="34" charset="0"/>
              </a:rPr>
              <a:t>je </a:t>
            </a:r>
            <a:r>
              <a:rPr lang="sr-Cyrl-CS" sz="2000" dirty="0">
                <a:latin typeface="Arial" panose="020B0604020202020204" pitchFamily="34" charset="0"/>
                <a:cs typeface="Arial" pitchFamily="34" charset="0"/>
              </a:rPr>
              <a:t>(1885-1902) штампана </a:t>
            </a:r>
            <a:r>
              <a:rPr lang="sr-Cyrl-CS" sz="2000" b="1" i="1" dirty="0">
                <a:latin typeface="Arial" panose="020B0604020202020204" pitchFamily="34" charset="0"/>
                <a:cs typeface="Arial" pitchFamily="34" charset="0"/>
              </a:rPr>
              <a:t>Велика енциклопедија</a:t>
            </a:r>
            <a:r>
              <a:rPr lang="sr-Cyrl-CS" sz="2000" i="1" dirty="0">
                <a:latin typeface="Arial" panose="020B0604020202020204" pitchFamily="34" charset="0"/>
                <a:cs typeface="Arial" pitchFamily="34" charset="0"/>
              </a:rPr>
              <a:t>, </a:t>
            </a:r>
            <a:r>
              <a:rPr lang="sr-Cyrl-CS" sz="2000" dirty="0">
                <a:latin typeface="Arial" pitchFamily="34" charset="0"/>
                <a:cs typeface="Arial" pitchFamily="34" charset="0"/>
              </a:rPr>
              <a:t>која има 31 свеску</a:t>
            </a:r>
          </a:p>
          <a:p>
            <a:pPr algn="just">
              <a:buFont typeface="Wingdings" pitchFamily="2" charset="2"/>
              <a:buChar char="Ø"/>
            </a:pPr>
            <a:endParaRPr lang="sr-Cyrl-CS" sz="20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sr-Cyrl-CS" sz="2000" dirty="0">
                <a:latin typeface="Arial" pitchFamily="34" charset="0"/>
                <a:cs typeface="Arial" pitchFamily="34" charset="0"/>
              </a:rPr>
              <a:t>Познате су</a:t>
            </a:r>
            <a:r>
              <a:rPr lang="hr-HR" sz="2000" dirty="0"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sr-Cyrl-CS" sz="2000" dirty="0">
                <a:latin typeface="Arial" panose="020B0604020202020204" pitchFamily="34" charset="0"/>
                <a:cs typeface="Arial" pitchFamily="34" charset="0"/>
              </a:rPr>
              <a:t>и </a:t>
            </a:r>
            <a:r>
              <a:rPr lang="sr-Cyrl-CS" sz="2000" b="1" i="1" dirty="0">
                <a:latin typeface="Arial" panose="020B0604020202020204" pitchFamily="34" charset="0"/>
                <a:cs typeface="Arial" pitchFamily="34" charset="0"/>
              </a:rPr>
              <a:t>Британска енциклопедија </a:t>
            </a:r>
            <a:r>
              <a:rPr lang="sr-Cyrl-CS" sz="2000" dirty="0">
                <a:latin typeface="Arial" panose="020B0604020202020204" pitchFamily="34" charset="0"/>
                <a:cs typeface="Arial" pitchFamily="34" charset="0"/>
              </a:rPr>
              <a:t>(прво издање из 1771, друго 1910-1911, итд.) и </a:t>
            </a:r>
            <a:r>
              <a:rPr lang="sr-Cyrl-CS" sz="2000" b="1" i="1" dirty="0">
                <a:latin typeface="Arial" panose="020B0604020202020204" pitchFamily="34" charset="0"/>
                <a:cs typeface="Arial" pitchFamily="34" charset="0"/>
              </a:rPr>
              <a:t>Велика совјетска енциклопедија</a:t>
            </a:r>
            <a:r>
              <a:rPr lang="sr-Cyrl-CS" sz="2000" i="1" dirty="0">
                <a:latin typeface="Arial" panose="020B0604020202020204" pitchFamily="34" charset="0"/>
                <a:cs typeface="Arial" pitchFamily="34" charset="0"/>
              </a:rPr>
              <a:t>, </a:t>
            </a:r>
            <a:r>
              <a:rPr lang="sr-Cyrl-CS" sz="2000" dirty="0">
                <a:latin typeface="Arial" panose="020B0604020202020204" pitchFamily="34" charset="0"/>
                <a:cs typeface="Arial" pitchFamily="34" charset="0"/>
              </a:rPr>
              <a:t>која такође има више издања</a:t>
            </a:r>
            <a:endParaRPr lang="en-US" sz="2000" dirty="0">
              <a:latin typeface="Arial" panose="020B0604020202020204" pitchFamily="34" charset="0"/>
              <a:cs typeface="Arial" pitchFamily="34" charset="0"/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endParaRPr lang="en-US" sz="2000" dirty="0">
              <a:latin typeface="Arial" panose="020B0604020202020204" pitchFamily="34" charset="0"/>
              <a:cs typeface="Arial" pitchFamily="34" charset="0"/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r>
              <a:rPr lang="ru-RU" sz="2000" dirty="0">
                <a:latin typeface="Arial" panose="020B0604020202020204" pitchFamily="34" charset="0"/>
                <a:cs typeface="Arial" pitchFamily="34" charset="0"/>
              </a:rPr>
              <a:t>У уској вези са енциклопедијама су општи </a:t>
            </a:r>
            <a:r>
              <a:rPr lang="ru-RU" sz="2000" b="1" dirty="0">
                <a:latin typeface="Arial" panose="020B0604020202020204" pitchFamily="34" charset="0"/>
                <a:cs typeface="Arial" pitchFamily="34" charset="0"/>
              </a:rPr>
              <a:t>лексикони</a:t>
            </a:r>
            <a:r>
              <a:rPr lang="ru-RU" sz="2000" dirty="0">
                <a:latin typeface="Arial" panose="020B0604020202020204" pitchFamily="34" charset="0"/>
                <a:cs typeface="Arial" pitchFamily="34" charset="0"/>
              </a:rPr>
              <a:t>, чија је корист за библиографа значајна, нарочито ако доносе и делимичан библиографски материјал</a:t>
            </a:r>
            <a:r>
              <a:rPr lang="sr-Cyrl-CS" sz="2000" dirty="0">
                <a:latin typeface="Arial" panose="020B0604020202020204" pitchFamily="34" charset="0"/>
                <a:cs typeface="Arial" pitchFamily="34" charset="0"/>
              </a:rPr>
              <a:t> (</a:t>
            </a:r>
            <a:r>
              <a:rPr lang="ru-RU" sz="2000" dirty="0">
                <a:latin typeface="Arial" panose="020B0604020202020204" pitchFamily="34" charset="0"/>
                <a:cs typeface="Arial" pitchFamily="34" charset="0"/>
              </a:rPr>
              <a:t>лексикографија = писање, састављање речника)</a:t>
            </a:r>
            <a:endParaRPr lang="en-US" sz="2000" dirty="0">
              <a:latin typeface="Arial" panose="020B0604020202020204" pitchFamily="34" charset="0"/>
              <a:cs typeface="Arial" pitchFamily="34" charset="0"/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endParaRPr lang="sr-Cyrl-C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2000" u="sng" dirty="0">
                <a:latin typeface="Arial" panose="020B0604020202020204" pitchFamily="34" charset="0"/>
                <a:cs typeface="Arial" pitchFamily="34" charset="0"/>
              </a:rPr>
              <a:t>Примери:</a:t>
            </a:r>
            <a:endParaRPr lang="sr-Latn-CS" sz="2000" u="sng" dirty="0">
              <a:latin typeface="Arial" panose="020B0604020202020204" pitchFamily="34" charset="0"/>
              <a:cs typeface="Arial" pitchFamily="34" charset="0"/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endParaRPr lang="sr-Cyrl-CS" sz="2000" u="sng" dirty="0">
              <a:latin typeface="Arial" panose="020B0604020202020204" pitchFamily="34" charset="0"/>
              <a:cs typeface="Arial" pitchFamily="34" charset="0"/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ü"/>
            </a:pPr>
            <a:r>
              <a:rPr lang="sr-Cyrl-CS" sz="2000" b="1" i="1" dirty="0">
                <a:latin typeface="Arial" panose="020B0604020202020204" pitchFamily="34" charset="0"/>
                <a:cs typeface="Arial" pitchFamily="34" charset="0"/>
              </a:rPr>
              <a:t>Мала енциклопедија Просвета </a:t>
            </a:r>
            <a:r>
              <a:rPr lang="en-US" sz="2000" b="1" i="1" dirty="0">
                <a:latin typeface="Arial" panose="020B0604020202020204" pitchFamily="34" charset="0"/>
                <a:cs typeface="Arial" pitchFamily="34" charset="0"/>
              </a:rPr>
              <a:t>I</a:t>
            </a:r>
            <a:r>
              <a:rPr lang="sr-Latn-CS" sz="2000" b="1" i="1" dirty="0">
                <a:latin typeface="Arial" panose="020B0604020202020204" pitchFamily="34" charset="0"/>
                <a:cs typeface="Arial" pitchFamily="34" charset="0"/>
              </a:rPr>
              <a:t>-</a:t>
            </a:r>
            <a:r>
              <a:rPr lang="en-US" sz="2000" b="1" i="1" dirty="0">
                <a:latin typeface="Arial" panose="020B0604020202020204" pitchFamily="34" charset="0"/>
                <a:cs typeface="Arial" pitchFamily="34" charset="0"/>
              </a:rPr>
              <a:t>II</a:t>
            </a:r>
            <a:r>
              <a:rPr lang="sr-Cyrl-CS" sz="2000" b="1" i="1" dirty="0"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en-US" sz="2000" i="1" dirty="0">
                <a:latin typeface="Arial" panose="020B0604020202020204" pitchFamily="34" charset="0"/>
                <a:cs typeface="Arial" pitchFamily="34" charset="0"/>
              </a:rPr>
              <a:t>(</a:t>
            </a:r>
            <a:r>
              <a:rPr lang="sr-Cyrl-CS" sz="2000" i="1" dirty="0">
                <a:latin typeface="Arial" panose="020B0604020202020204" pitchFamily="34" charset="0"/>
                <a:cs typeface="Arial" pitchFamily="34" charset="0"/>
              </a:rPr>
              <a:t>Београд,1959), </a:t>
            </a:r>
          </a:p>
          <a:p>
            <a:pPr algn="just">
              <a:spcBef>
                <a:spcPct val="0"/>
              </a:spcBef>
              <a:buFont typeface="Wingdings" pitchFamily="2" charset="2"/>
              <a:buChar char="ü"/>
            </a:pPr>
            <a:r>
              <a:rPr lang="sr-Cyrl-CS" sz="2000" b="1" i="1" dirty="0">
                <a:latin typeface="Arial" panose="020B0604020202020204" pitchFamily="34" charset="0"/>
                <a:cs typeface="Arial" pitchFamily="34" charset="0"/>
              </a:rPr>
              <a:t>Енциклопедија Лексикографског завода </a:t>
            </a:r>
            <a:r>
              <a:rPr lang="en-US" sz="2000" b="1" i="1" dirty="0">
                <a:latin typeface="Arial" panose="020B0604020202020204" pitchFamily="34" charset="0"/>
                <a:cs typeface="Arial" pitchFamily="34" charset="0"/>
              </a:rPr>
              <a:t>I</a:t>
            </a:r>
            <a:r>
              <a:rPr lang="sr-Latn-CS" sz="2000" b="1" i="1" dirty="0">
                <a:latin typeface="Arial" panose="020B0604020202020204" pitchFamily="34" charset="0"/>
                <a:cs typeface="Arial" pitchFamily="34" charset="0"/>
              </a:rPr>
              <a:t>-</a:t>
            </a:r>
            <a:r>
              <a:rPr lang="en-US" sz="2000" b="1" i="1" dirty="0">
                <a:latin typeface="Arial" panose="020B0604020202020204" pitchFamily="34" charset="0"/>
                <a:cs typeface="Arial" pitchFamily="34" charset="0"/>
              </a:rPr>
              <a:t>VI</a:t>
            </a:r>
            <a:r>
              <a:rPr lang="sr-Cyrl-CS" sz="2000" b="1" i="1" dirty="0"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en-US" sz="2000" i="1" dirty="0">
                <a:latin typeface="Arial" panose="020B0604020202020204" pitchFamily="34" charset="0"/>
                <a:cs typeface="Arial" pitchFamily="34" charset="0"/>
              </a:rPr>
              <a:t>(</a:t>
            </a:r>
            <a:r>
              <a:rPr lang="sr-Cyrl-CS" sz="2000" i="1" dirty="0">
                <a:latin typeface="Arial" panose="020B0604020202020204" pitchFamily="34" charset="0"/>
                <a:cs typeface="Arial" pitchFamily="34" charset="0"/>
              </a:rPr>
              <a:t>Загреб 1966-1969), </a:t>
            </a:r>
          </a:p>
          <a:p>
            <a:pPr algn="just">
              <a:spcBef>
                <a:spcPct val="0"/>
              </a:spcBef>
              <a:buFont typeface="Wingdings" pitchFamily="2" charset="2"/>
              <a:buChar char="ü"/>
            </a:pPr>
            <a:r>
              <a:rPr lang="sr-Cyrl-CS" sz="2000" b="1" i="1" dirty="0">
                <a:latin typeface="Arial" panose="020B0604020202020204" pitchFamily="34" charset="0"/>
                <a:cs typeface="Arial" pitchFamily="34" charset="0"/>
              </a:rPr>
              <a:t>Лексикон писаца Југославије </a:t>
            </a:r>
            <a:r>
              <a:rPr lang="en-US" sz="2000" b="1" i="1" dirty="0">
                <a:latin typeface="Arial" panose="020B0604020202020204" pitchFamily="34" charset="0"/>
                <a:cs typeface="Arial" pitchFamily="34" charset="0"/>
              </a:rPr>
              <a:t>I</a:t>
            </a:r>
            <a:r>
              <a:rPr lang="sr-Latn-CS" sz="2000" b="1" i="1" dirty="0">
                <a:latin typeface="Arial" panose="020B0604020202020204" pitchFamily="34" charset="0"/>
                <a:cs typeface="Arial" pitchFamily="34" charset="0"/>
              </a:rPr>
              <a:t>-III</a:t>
            </a:r>
            <a:r>
              <a:rPr lang="sr-Cyrl-CS" sz="2000" b="1" i="1" dirty="0"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sr-Latn-CS" sz="2000" i="1" dirty="0">
                <a:latin typeface="Arial" panose="020B0604020202020204" pitchFamily="34" charset="0"/>
                <a:cs typeface="Arial" pitchFamily="34" charset="0"/>
              </a:rPr>
              <a:t>( </a:t>
            </a:r>
            <a:r>
              <a:rPr lang="sr-Cyrl-CS" sz="2000" i="1" dirty="0">
                <a:latin typeface="Arial" panose="020B0604020202020204" pitchFamily="34" charset="0"/>
                <a:cs typeface="Arial" pitchFamily="34" charset="0"/>
              </a:rPr>
              <a:t>Нови Сад, 1972 и 1979).</a:t>
            </a:r>
            <a:endParaRPr lang="en-US" sz="2000" i="1" dirty="0">
              <a:latin typeface="Arial" panose="020B0604020202020204" pitchFamily="34" charset="0"/>
              <a:cs typeface="Arial" pitchFamily="34" charset="0"/>
            </a:endParaRPr>
          </a:p>
          <a:p>
            <a:endParaRPr lang="sr-Latn-C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5867400"/>
          </a:xfrm>
        </p:spPr>
        <p:txBody>
          <a:bodyPr/>
          <a:lstStyle/>
          <a:p>
            <a:pPr algn="ctr" eaLnBrk="1" hangingPunct="1">
              <a:buNone/>
            </a:pPr>
            <a:r>
              <a:rPr lang="sr-Cyrl-CS" sz="2400" b="1" u="sng" dirty="0">
                <a:latin typeface="Arial" pitchFamily="34" charset="0"/>
                <a:cs typeface="Arial" pitchFamily="34" charset="0"/>
              </a:rPr>
              <a:t>ОСНОВНЕ ВРСТЕ БИБЛИОГРАФИЈА</a:t>
            </a:r>
          </a:p>
          <a:p>
            <a:pPr algn="ctr" eaLnBrk="1" hangingPunct="1">
              <a:buNone/>
            </a:pPr>
            <a:endParaRPr lang="sr-Cyrl-CS" sz="2400" b="1" u="sng" dirty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buFont typeface="Wingdings" pitchFamily="2" charset="2"/>
              <a:buChar char="Ø"/>
            </a:pPr>
            <a:endParaRPr lang="sr-Cyrl-CS" sz="2400" dirty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Основна и најједноставнија подела издваја две најбитније врсте библиографија:</a:t>
            </a:r>
            <a:endParaRPr lang="sr-Latn-CS" sz="2400" dirty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Ø"/>
            </a:pPr>
            <a:endParaRPr lang="sr-Cyrl-CS" sz="2400" dirty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ü"/>
            </a:pPr>
            <a:r>
              <a:rPr lang="sr-Cyrl-CS" sz="2400" b="1" i="1" dirty="0">
                <a:latin typeface="Arial" pitchFamily="34" charset="0"/>
                <a:cs typeface="Arial" pitchFamily="34" charset="0"/>
              </a:rPr>
              <a:t>опште </a:t>
            </a:r>
            <a:r>
              <a:rPr lang="sr-Cyrl-CS" sz="2400" b="1" dirty="0">
                <a:latin typeface="Arial" pitchFamily="34" charset="0"/>
                <a:cs typeface="Arial" pitchFamily="34" charset="0"/>
              </a:rPr>
              <a:t>и</a:t>
            </a:r>
            <a:endParaRPr lang="sr-Latn-CS" sz="2400" b="1" dirty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spcBef>
                <a:spcPct val="0"/>
              </a:spcBef>
              <a:buNone/>
            </a:pPr>
            <a:r>
              <a:rPr lang="sr-Cyrl-CS" sz="2400" b="1" dirty="0">
                <a:latin typeface="Arial" pitchFamily="34" charset="0"/>
                <a:cs typeface="Arial" pitchFamily="34" charset="0"/>
              </a:rPr>
              <a:t> </a:t>
            </a:r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ü"/>
            </a:pPr>
            <a:r>
              <a:rPr lang="sr-Cyrl-CS" sz="2400" b="1" i="1" dirty="0">
                <a:latin typeface="Arial" pitchFamily="34" charset="0"/>
                <a:cs typeface="Arial" pitchFamily="34" charset="0"/>
              </a:rPr>
              <a:t>специјалне</a:t>
            </a:r>
          </a:p>
          <a:p>
            <a:pPr algn="just" eaLnBrk="1" hangingPunct="1">
              <a:spcBef>
                <a:spcPct val="0"/>
              </a:spcBef>
            </a:pPr>
            <a:endParaRPr lang="sr-Cyrl-CS" sz="2400" dirty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Ова подела </a:t>
            </a:r>
            <a:r>
              <a:rPr lang="hr-HR" sz="2400" dirty="0">
                <a:latin typeface="Arial" pitchFamily="34" charset="0"/>
                <a:cs typeface="Arial" pitchFamily="34" charset="0"/>
              </a:rPr>
              <a:t>je 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заснована на обиму, ширини и врсти предмета које оне библиографски пописују</a:t>
            </a:r>
          </a:p>
          <a:p>
            <a:endParaRPr lang="sr-Latn-C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638800"/>
          </a:xfrm>
        </p:spPr>
        <p:txBody>
          <a:bodyPr/>
          <a:lstStyle/>
          <a:p>
            <a:pPr algn="just"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2400" b="1" u="sng" dirty="0">
                <a:latin typeface="Arial" pitchFamily="34" charset="0"/>
                <a:cs typeface="Arial" pitchFamily="34" charset="0"/>
              </a:rPr>
              <a:t>Општа библиографија</a:t>
            </a:r>
            <a:r>
              <a:rPr lang="sr-Cyrl-C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обухвата текстове веома разноврсне и п</a:t>
            </a:r>
            <a:r>
              <a:rPr lang="hr-HR" sz="2400" dirty="0">
                <a:latin typeface="Arial" pitchFamily="34" charset="0"/>
                <a:cs typeface="Arial" pitchFamily="34" charset="0"/>
              </a:rPr>
              <a:t>o 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облику и п</a:t>
            </a:r>
            <a:r>
              <a:rPr lang="hr-HR" sz="2400" dirty="0">
                <a:latin typeface="Arial" pitchFamily="34" charset="0"/>
                <a:cs typeface="Arial" pitchFamily="34" charset="0"/>
              </a:rPr>
              <a:t>o 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садржини, који потичу из разних научних и уметничких дисциплина и саопштавају разне области знања, створене на великом простору (национална или државна територија) и у дугом временском раздобљу</a:t>
            </a:r>
          </a:p>
          <a:p>
            <a:pPr algn="just" eaLnBrk="1" hangingPunct="1">
              <a:spcBef>
                <a:spcPct val="0"/>
              </a:spcBef>
              <a:buNone/>
            </a:pPr>
            <a:endParaRPr lang="sr-Cyrl-CS" sz="2400" dirty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Форма тих текстова </a:t>
            </a:r>
            <a:r>
              <a:rPr lang="hr-HR" sz="2400" dirty="0">
                <a:latin typeface="Arial" pitchFamily="34" charset="0"/>
                <a:cs typeface="Arial" pitchFamily="34" charset="0"/>
              </a:rPr>
              <a:t>je 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такође различита (књиге, чланци, периодичне публикације итд.)</a:t>
            </a:r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Ø"/>
            </a:pPr>
            <a:endParaRPr lang="sr-Cyrl-CS" sz="2400" dirty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Ширина предмета опште библиографије </a:t>
            </a:r>
            <a:r>
              <a:rPr lang="hr-HR" sz="2400" dirty="0">
                <a:latin typeface="Arial" pitchFamily="34" charset="0"/>
                <a:cs typeface="Arial" pitchFamily="34" charset="0"/>
              </a:rPr>
              <a:t>je 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веома велика, такорећи неисцрпна, п</a:t>
            </a:r>
            <a:r>
              <a:rPr lang="hr-HR" sz="2400" dirty="0">
                <a:latin typeface="Arial" pitchFamily="34" charset="0"/>
                <a:cs typeface="Arial" pitchFamily="34" charset="0"/>
              </a:rPr>
              <a:t>a je 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и њен општи информативни значај неупоредиво већи у односу на специјалне библиографије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endParaRPr lang="sr-Latn-C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/>
          <a:lstStyle/>
          <a:p>
            <a:pPr algn="just"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Својим предметом пописивања </a:t>
            </a:r>
            <a:r>
              <a:rPr lang="sr-Cyrl-CS" sz="2400" b="1" u="sng" dirty="0">
                <a:latin typeface="Arial" pitchFamily="34" charset="0"/>
                <a:cs typeface="Arial" pitchFamily="34" charset="0"/>
              </a:rPr>
              <a:t>специјална библиографија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hr-HR" sz="2400" dirty="0">
                <a:latin typeface="Arial" pitchFamily="34" charset="0"/>
                <a:cs typeface="Arial" pitchFamily="34" charset="0"/>
              </a:rPr>
              <a:t>je 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сведена на једну ширу или веома уску научну област, на једну струку, на само један стручни предмет или чак на једну особу </a:t>
            </a:r>
            <a:r>
              <a:rPr lang="sr-Cyrl-CS" sz="2400" i="1" dirty="0">
                <a:latin typeface="Arial" pitchFamily="34" charset="0"/>
                <a:cs typeface="Arial" pitchFamily="34" charset="0"/>
              </a:rPr>
              <a:t>(персонална библиографија) </a:t>
            </a:r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Ø"/>
            </a:pPr>
            <a:endParaRPr lang="sr-Cyrl-CS" sz="2400" i="1" dirty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Она може да обухвати једну мању и засебну територију (град, регион, област) и може да усмери своје пописивање само на одређену врсту текстова (инкунабуле, дисертације, речнике, библиографије, енциклопедије итд.)</a:t>
            </a:r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Ø"/>
            </a:pPr>
            <a:endParaRPr lang="sr-Cyrl-CS" sz="2400" dirty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Основна карактеристика специјалне библиографије </a:t>
            </a:r>
            <a:r>
              <a:rPr lang="hr-HR" sz="2400" dirty="0">
                <a:latin typeface="Arial" pitchFamily="34" charset="0"/>
                <a:cs typeface="Arial" pitchFamily="34" charset="0"/>
              </a:rPr>
              <a:t>je 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веома велика разноврсност предмета њеног библиографског пописа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endParaRPr lang="sr-Latn-C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1"/>
            <a:ext cx="9144000" cy="5791200"/>
          </a:xfrm>
        </p:spPr>
        <p:txBody>
          <a:bodyPr/>
          <a:lstStyle/>
          <a:p>
            <a:pPr algn="just"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Поред ове једноставне поделе на опште и специјалне библиографије,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постоје и нарочите поделе којима се оне подробније означавају и систематизују, </a:t>
            </a:r>
            <a:r>
              <a:rPr lang="hr-HR" sz="2400" dirty="0">
                <a:latin typeface="Arial" pitchFamily="34" charset="0"/>
                <a:cs typeface="Arial" pitchFamily="34" charset="0"/>
              </a:rPr>
              <a:t>a 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на основу неких посебних заједничких и карактеристичних елемената</a:t>
            </a:r>
          </a:p>
          <a:p>
            <a:pPr algn="just" eaLnBrk="1" hangingPunct="1">
              <a:spcBef>
                <a:spcPct val="0"/>
              </a:spcBef>
              <a:buNone/>
            </a:pPr>
            <a:endParaRPr lang="sr-Cyrl-CS" sz="2400" dirty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Према своме облику, садржини и намени библиографије могу бити различите, а теорија библиографије настоји да именује више назива који их ближе и прецизније одређују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endParaRPr lang="sr-Latn-C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6248400"/>
          </a:xfrm>
        </p:spPr>
        <p:txBody>
          <a:bodyPr/>
          <a:lstStyle/>
          <a:p>
            <a:pPr algn="just" eaLnBrk="1" hangingPunct="1">
              <a:buFont typeface="Wingdings" pitchFamily="2" charset="2"/>
              <a:buChar char="Ø"/>
            </a:pPr>
            <a:r>
              <a:rPr lang="sr-Cyrl-CS" sz="2400" u="sng" dirty="0">
                <a:latin typeface="Arial" pitchFamily="34" charset="0"/>
                <a:cs typeface="Arial" pitchFamily="34" charset="0"/>
              </a:rPr>
              <a:t>Посебна подела библиографија на групе обављена </a:t>
            </a:r>
            <a:r>
              <a:rPr lang="hr-HR" sz="2400" u="sng" dirty="0">
                <a:latin typeface="Arial" pitchFamily="34" charset="0"/>
                <a:cs typeface="Arial" pitchFamily="34" charset="0"/>
              </a:rPr>
              <a:t>je:</a:t>
            </a:r>
            <a:endParaRPr lang="sr-Cyrl-CS" sz="2400" u="sng" dirty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buNone/>
            </a:pPr>
            <a:endParaRPr lang="sr-Cyrl-CS" sz="2400" u="sng" dirty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buNone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1)према начину библиографског описа односно броју библиографских елемената у њему </a:t>
            </a:r>
          </a:p>
          <a:p>
            <a:pPr algn="just" eaLnBrk="1" hangingPunct="1">
              <a:buNone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2)према обиму и простору или територији коју библиографије обухватају</a:t>
            </a:r>
          </a:p>
          <a:p>
            <a:pPr algn="just" eaLnBrk="1" hangingPunct="1">
              <a:buNone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3) према времену које обухватају </a:t>
            </a:r>
          </a:p>
          <a:p>
            <a:pPr algn="just" eaLnBrk="1" hangingPunct="1">
              <a:buNone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4) према врсти грађе коју доносе</a:t>
            </a:r>
          </a:p>
          <a:p>
            <a:pPr algn="just" eaLnBrk="1" hangingPunct="1">
              <a:buNone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5) према карактеру и намени </a:t>
            </a:r>
          </a:p>
          <a:p>
            <a:pPr algn="just" eaLnBrk="1" hangingPunct="1">
              <a:buNone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6) према начину на који су рађене </a:t>
            </a:r>
          </a:p>
          <a:p>
            <a:pPr algn="just" eaLnBrk="1" hangingPunct="1">
              <a:buNone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7) према распореду и класификацији грађе </a:t>
            </a:r>
          </a:p>
          <a:p>
            <a:pPr algn="just" eaLnBrk="1" hangingPunct="1">
              <a:buNone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8) према форми или облику који имају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endParaRPr lang="sr-Latn-C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"/>
            <a:ext cx="9144000" cy="6553200"/>
          </a:xfrm>
        </p:spPr>
        <p:txBody>
          <a:bodyPr>
            <a:normAutofit/>
          </a:bodyPr>
          <a:lstStyle/>
          <a:p>
            <a:pPr marL="344488" indent="-344488" algn="just" eaLnBrk="1" hangingPunct="1">
              <a:spcBef>
                <a:spcPts val="0"/>
              </a:spcBef>
              <a:buNone/>
              <a:defRPr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1. </a:t>
            </a:r>
            <a:r>
              <a:rPr lang="x-none" sz="2400" u="sng" dirty="0">
                <a:latin typeface="Arial" pitchFamily="34" charset="0"/>
                <a:cs typeface="Arial" pitchFamily="34" charset="0"/>
              </a:rPr>
              <a:t>Подела </a:t>
            </a:r>
            <a:r>
              <a:rPr lang="sr-Cyrl-CS" sz="2400" u="sng" dirty="0">
                <a:latin typeface="Arial" pitchFamily="34" charset="0"/>
                <a:cs typeface="Arial" pitchFamily="34" charset="0"/>
              </a:rPr>
              <a:t>према начину библиографског описа односно броју библиографских елемената у њему </a:t>
            </a:r>
          </a:p>
          <a:p>
            <a:pPr marL="344488" indent="-344488" algn="just" eaLnBrk="1" hangingPunct="1">
              <a:spcBef>
                <a:spcPts val="0"/>
              </a:spcBef>
              <a:buNone/>
              <a:defRPr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Прву групу библиографија одређују </a:t>
            </a:r>
            <a:r>
              <a:rPr lang="sr-Cyrl-CS" sz="2400" b="1" dirty="0">
                <a:latin typeface="Arial" pitchFamily="34" charset="0"/>
                <a:cs typeface="Arial" pitchFamily="34" charset="0"/>
              </a:rPr>
              <a:t>спољни или формални фактори,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hr-HR" sz="2400" dirty="0">
                <a:latin typeface="Arial" pitchFamily="34" charset="0"/>
                <a:cs typeface="Arial" pitchFamily="34" charset="0"/>
              </a:rPr>
              <a:t>a 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посебно број библиографских елемената у њима</a:t>
            </a:r>
          </a:p>
          <a:p>
            <a:pPr marL="514350" indent="-514350" algn="just" eaLnBrk="1" hangingPunct="1">
              <a:spcBef>
                <a:spcPts val="0"/>
              </a:spcBef>
              <a:buNone/>
              <a:defRPr/>
            </a:pPr>
            <a:endParaRPr lang="sr-Cyrl-CS" sz="2400" dirty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hr-HR" sz="2400" dirty="0">
                <a:latin typeface="Arial" pitchFamily="34" charset="0"/>
                <a:cs typeface="Arial" pitchFamily="34" charset="0"/>
              </a:rPr>
              <a:t>To 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се изражава у самом облику библиографских јединица као појединачних делова, али и у коначном изгледу библиографије као целине</a:t>
            </a:r>
          </a:p>
          <a:p>
            <a:pPr algn="just" eaLnBrk="1" hangingPunct="1">
              <a:spcBef>
                <a:spcPts val="0"/>
              </a:spcBef>
              <a:buNone/>
              <a:defRPr/>
            </a:pPr>
            <a:endParaRPr lang="sr-Cyrl-CS" sz="2400" dirty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Њихове разлике су видљиве из самог облика који имају, </a:t>
            </a:r>
            <a:r>
              <a:rPr lang="hr-HR" sz="2400" dirty="0">
                <a:latin typeface="Arial" pitchFamily="34" charset="0"/>
                <a:cs typeface="Arial" pitchFamily="34" charset="0"/>
              </a:rPr>
              <a:t>a 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намена им може бити иста или слична</a:t>
            </a:r>
          </a:p>
          <a:p>
            <a:endParaRPr lang="sr-Latn-C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"/>
            <a:ext cx="8991600" cy="6629400"/>
          </a:xfrm>
        </p:spPr>
        <p:txBody>
          <a:bodyPr>
            <a:normAutofit/>
          </a:bodyPr>
          <a:lstStyle/>
          <a:p>
            <a:pPr algn="just" eaLnBrk="1" hangingPunct="1">
              <a:buFont typeface="Wingdings" pitchFamily="2" charset="2"/>
              <a:buChar char="Ø"/>
            </a:pPr>
            <a:r>
              <a:rPr lang="hr-HR" sz="2000" u="sng" dirty="0">
                <a:latin typeface="Arial" pitchFamily="34" charset="0"/>
                <a:cs typeface="Arial" pitchFamily="34" charset="0"/>
              </a:rPr>
              <a:t>Ha </a:t>
            </a:r>
            <a:r>
              <a:rPr lang="sr-Cyrl-CS" sz="2000" u="sng" dirty="0">
                <a:latin typeface="Arial" pitchFamily="34" charset="0"/>
                <a:cs typeface="Arial" pitchFamily="34" charset="0"/>
              </a:rPr>
              <a:t>тај начин разликујемо:</a:t>
            </a:r>
          </a:p>
          <a:p>
            <a:pPr algn="just" eaLnBrk="1" hangingPunct="1">
              <a:buFont typeface="Wingdings" pitchFamily="2" charset="2"/>
              <a:buChar char="ü"/>
            </a:pPr>
            <a:r>
              <a:rPr lang="sr-Cyrl-CS" sz="2000" b="1" i="1" dirty="0">
                <a:latin typeface="Arial" pitchFamily="34" charset="0"/>
                <a:cs typeface="Arial" pitchFamily="34" charset="0"/>
              </a:rPr>
              <a:t>индикативне, </a:t>
            </a:r>
          </a:p>
          <a:p>
            <a:pPr algn="just" eaLnBrk="1" hangingPunct="1">
              <a:buFont typeface="Wingdings" pitchFamily="2" charset="2"/>
              <a:buChar char="ü"/>
            </a:pPr>
            <a:r>
              <a:rPr lang="sr-Cyrl-CS" sz="2000" b="1" i="1" dirty="0">
                <a:latin typeface="Arial" pitchFamily="34" charset="0"/>
                <a:cs typeface="Arial" pitchFamily="34" charset="0"/>
              </a:rPr>
              <a:t>дескриптивне, </a:t>
            </a:r>
          </a:p>
          <a:p>
            <a:pPr algn="just" eaLnBrk="1" hangingPunct="1">
              <a:buFont typeface="Wingdings" pitchFamily="2" charset="2"/>
              <a:buChar char="ü"/>
            </a:pPr>
            <a:r>
              <a:rPr lang="sr-Cyrl-CS" sz="2000" b="1" i="1" dirty="0">
                <a:latin typeface="Arial" pitchFamily="34" charset="0"/>
                <a:cs typeface="Arial" pitchFamily="34" charset="0"/>
              </a:rPr>
              <a:t>анотиране </a:t>
            </a:r>
            <a:r>
              <a:rPr lang="hr-HR" sz="2000" b="1" i="1" dirty="0">
                <a:latin typeface="Arial" pitchFamily="34" charset="0"/>
                <a:cs typeface="Arial" pitchFamily="34" charset="0"/>
              </a:rPr>
              <a:t>u </a:t>
            </a:r>
            <a:endParaRPr lang="sr-Cyrl-CS" sz="2000" b="1" i="1" dirty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ü"/>
            </a:pPr>
            <a:r>
              <a:rPr lang="sr-Cyrl-CS" sz="2000" b="1" i="1" dirty="0">
                <a:latin typeface="Arial" pitchFamily="34" charset="0"/>
                <a:cs typeface="Arial" pitchFamily="34" charset="0"/>
              </a:rPr>
              <a:t>резимиране (</a:t>
            </a:r>
            <a:r>
              <a:rPr lang="en-US" sz="2000" b="1" i="1" dirty="0">
                <a:latin typeface="Arial" pitchFamily="34" charset="0"/>
                <a:cs typeface="Arial" pitchFamily="34" charset="0"/>
              </a:rPr>
              <a:t>ca</a:t>
            </a:r>
            <a:r>
              <a:rPr lang="sr-Cyrl-CS" sz="2000" b="1" i="1" dirty="0">
                <a:latin typeface="Arial" pitchFamily="34" charset="0"/>
                <a:cs typeface="Arial" pitchFamily="34" charset="0"/>
              </a:rPr>
              <a:t>д</a:t>
            </a:r>
            <a:r>
              <a:rPr lang="en-US" sz="2000" b="1" i="1" dirty="0">
                <a:latin typeface="Arial" pitchFamily="34" charset="0"/>
                <a:cs typeface="Arial" pitchFamily="34" charset="0"/>
              </a:rPr>
              <a:t>p</a:t>
            </a:r>
            <a:r>
              <a:rPr lang="sr-Cyrl-CS" sz="2000" b="1" i="1" dirty="0">
                <a:latin typeface="Arial" pitchFamily="34" charset="0"/>
                <a:cs typeface="Arial" pitchFamily="34" charset="0"/>
              </a:rPr>
              <a:t>жајне </a:t>
            </a:r>
            <a:r>
              <a:rPr lang="sr-Cyrl-CS" sz="2000" b="1" dirty="0">
                <a:latin typeface="Arial" pitchFamily="34" charset="0"/>
                <a:cs typeface="Arial" pitchFamily="34" charset="0"/>
              </a:rPr>
              <a:t>или </a:t>
            </a:r>
            <a:r>
              <a:rPr lang="sr-Cyrl-CS" sz="2000" b="1" i="1" dirty="0">
                <a:latin typeface="Arial" pitchFamily="34" charset="0"/>
                <a:cs typeface="Arial" pitchFamily="34" charset="0"/>
              </a:rPr>
              <a:t>реферативне)</a:t>
            </a:r>
            <a:r>
              <a:rPr lang="sr-Cyrl-CS" sz="2000" i="1" dirty="0">
                <a:latin typeface="Arial" pitchFamily="34" charset="0"/>
                <a:cs typeface="Arial" pitchFamily="34" charset="0"/>
              </a:rPr>
              <a:t> </a:t>
            </a:r>
            <a:r>
              <a:rPr lang="sr-Cyrl-CS" sz="2000" b="1" dirty="0">
                <a:latin typeface="Arial" pitchFamily="34" charset="0"/>
                <a:cs typeface="Arial" pitchFamily="34" charset="0"/>
              </a:rPr>
              <a:t>библиографије</a:t>
            </a:r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ü"/>
            </a:pPr>
            <a:endParaRPr lang="sr-Cyrl-CS" sz="2000" b="1" dirty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2000" b="1" u="sng" dirty="0">
                <a:latin typeface="Arial" pitchFamily="34" charset="0"/>
                <a:cs typeface="Arial" pitchFamily="34" charset="0"/>
              </a:rPr>
              <a:t>Индикативне библиографије</a:t>
            </a:r>
            <a:r>
              <a:rPr lang="sr-Cyrl-CS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sr-Cyrl-CS" sz="2000" dirty="0">
                <a:latin typeface="Arial" pitchFamily="34" charset="0"/>
                <a:cs typeface="Arial" pitchFamily="34" charset="0"/>
              </a:rPr>
              <a:t>доносе основне библиографске елементе, без икаквих бележака или резимеа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endParaRPr lang="en-US" sz="2000" b="1" u="sng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2000" b="1" u="sng" dirty="0">
                <a:latin typeface="Arial" pitchFamily="34" charset="0"/>
                <a:cs typeface="Arial" pitchFamily="34" charset="0"/>
              </a:rPr>
              <a:t>У</a:t>
            </a:r>
            <a:r>
              <a:rPr lang="sr-Latn-CS" sz="2000" b="1" u="sng" dirty="0">
                <a:latin typeface="Arial" pitchFamily="34" charset="0"/>
                <a:cs typeface="Arial" pitchFamily="34" charset="0"/>
              </a:rPr>
              <a:t> </a:t>
            </a:r>
            <a:r>
              <a:rPr lang="sr-Cyrl-CS" sz="2000" b="1" u="sng" dirty="0">
                <a:latin typeface="Arial" pitchFamily="34" charset="0"/>
                <a:cs typeface="Arial" pitchFamily="34" charset="0"/>
              </a:rPr>
              <a:t>дескриптивним библиографијама,</a:t>
            </a:r>
            <a:r>
              <a:rPr lang="sr-Latn-CS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sr-Cyrl-CS" sz="2000" dirty="0">
                <a:latin typeface="Arial" pitchFamily="34" charset="0"/>
                <a:cs typeface="Arial" pitchFamily="34" charset="0"/>
              </a:rPr>
              <a:t>основни библиографски елементи допуњени су или појачани описом спољних или физичких ознака неке публикације (папир, повез, врста слога, илустрације итд.)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0"/>
              </a:spcBef>
              <a:buNone/>
            </a:pPr>
            <a:r>
              <a:rPr lang="sr-Cyrl-CS" sz="2000" dirty="0">
                <a:latin typeface="Arial" pitchFamily="34" charset="0"/>
                <a:cs typeface="Arial" pitchFamily="34" charset="0"/>
              </a:rPr>
              <a:t> 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2000" b="1" u="sng" dirty="0">
                <a:latin typeface="Arial" pitchFamily="34" charset="0"/>
                <a:cs typeface="Arial" pitchFamily="34" charset="0"/>
              </a:rPr>
              <a:t>У анотираним библиографијама</a:t>
            </a:r>
            <a:r>
              <a:rPr lang="sr-Cyrl-CS" sz="2000" dirty="0">
                <a:latin typeface="Arial" pitchFamily="34" charset="0"/>
                <a:cs typeface="Arial" pitchFamily="34" charset="0"/>
              </a:rPr>
              <a:t>, посебну и важну функцију добијају белешке или напомене (примедбе) везане за пописани текст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r>
              <a:rPr lang="sr-Cyrl-RS" sz="2000" b="1" u="sng" dirty="0">
                <a:latin typeface="Arial" pitchFamily="34" charset="0"/>
                <a:cs typeface="Arial" pitchFamily="34" charset="0"/>
              </a:rPr>
              <a:t>Резимирана библиографија </a:t>
            </a:r>
            <a:r>
              <a:rPr lang="sr-Cyrl-RS" sz="2000" dirty="0">
                <a:latin typeface="Arial" pitchFamily="34" charset="0"/>
                <a:cs typeface="Arial" pitchFamily="34" charset="0"/>
              </a:rPr>
              <a:t>доноси најпотпунији сазнајни значај; поред основних библиографских елемената она доноси кратак резиме (садржај, реферат) текста, који на тај начин указује на његов основни карактер и сврху.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endParaRPr lang="sr-Latn-CS" sz="2000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334" y="381000"/>
            <a:ext cx="9144000" cy="6172200"/>
          </a:xfrm>
        </p:spPr>
        <p:txBody>
          <a:bodyPr>
            <a:normAutofit fontScale="92500" lnSpcReduction="20000"/>
          </a:bodyPr>
          <a:lstStyle/>
          <a:p>
            <a:pPr algn="just" eaLnBrk="1" hangingPunct="1">
              <a:buNone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2.</a:t>
            </a:r>
            <a:r>
              <a:rPr lang="x-none" sz="2400" u="sng" dirty="0">
                <a:latin typeface="Arial" pitchFamily="34" charset="0"/>
                <a:cs typeface="Arial" pitchFamily="34" charset="0"/>
              </a:rPr>
              <a:t>Подела </a:t>
            </a:r>
            <a:r>
              <a:rPr lang="sr-Cyrl-CS" sz="2400" u="sng" dirty="0">
                <a:latin typeface="Arial" pitchFamily="34" charset="0"/>
                <a:cs typeface="Arial" pitchFamily="34" charset="0"/>
              </a:rPr>
              <a:t>према обиму и простору или територији коју библиографије обухватају</a:t>
            </a:r>
          </a:p>
          <a:p>
            <a:pPr algn="just" eaLnBrk="1" hangingPunct="1">
              <a:buNone/>
            </a:pPr>
            <a:endParaRPr lang="x-none" sz="2400" dirty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buFont typeface="Wingdings" pitchFamily="2" charset="2"/>
              <a:buChar char="Ø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Зависно од </a:t>
            </a:r>
            <a:r>
              <a:rPr lang="sr-Cyrl-CS" sz="2400" b="1" dirty="0">
                <a:latin typeface="Arial" pitchFamily="34" charset="0"/>
                <a:cs typeface="Arial" pitchFamily="34" charset="0"/>
              </a:rPr>
              <a:t>обима и ширине простора (територије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) на којој обухвата библиографску грађу, издваја се друга скупина у којој су следеће врсте библиографија:</a:t>
            </a:r>
          </a:p>
          <a:p>
            <a:pPr algn="just" eaLnBrk="1" hangingPunct="1">
              <a:buFont typeface="Wingdings 2" pitchFamily="18" charset="2"/>
              <a:buChar char=""/>
            </a:pPr>
            <a:r>
              <a:rPr lang="sr-Cyrl-CS" sz="2400" b="1" i="1" dirty="0">
                <a:latin typeface="Arial" pitchFamily="34" charset="0"/>
                <a:cs typeface="Arial" pitchFamily="34" charset="0"/>
              </a:rPr>
              <a:t>персонална, </a:t>
            </a:r>
          </a:p>
          <a:p>
            <a:pPr algn="just" eaLnBrk="1" hangingPunct="1">
              <a:buFont typeface="Wingdings 2" pitchFamily="18" charset="2"/>
              <a:buChar char=""/>
            </a:pPr>
            <a:r>
              <a:rPr lang="sr-Cyrl-CS" sz="2400" b="1" i="1" dirty="0">
                <a:latin typeface="Arial" pitchFamily="34" charset="0"/>
                <a:cs typeface="Arial" pitchFamily="34" charset="0"/>
              </a:rPr>
              <a:t>регионална</a:t>
            </a:r>
            <a:r>
              <a:rPr lang="sr-Cyrl-CS" sz="2400" i="1" dirty="0">
                <a:latin typeface="Arial" pitchFamily="34" charset="0"/>
                <a:cs typeface="Arial" pitchFamily="34" charset="0"/>
              </a:rPr>
              <a:t> 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(локална и завичајна), </a:t>
            </a:r>
          </a:p>
          <a:p>
            <a:pPr algn="just" eaLnBrk="1" hangingPunct="1">
              <a:buFont typeface="Wingdings 2" pitchFamily="18" charset="2"/>
              <a:buChar char=""/>
            </a:pPr>
            <a:r>
              <a:rPr lang="sr-Cyrl-CS" sz="2400" b="1" i="1" dirty="0">
                <a:latin typeface="Arial" pitchFamily="34" charset="0"/>
                <a:cs typeface="Arial" pitchFamily="34" charset="0"/>
              </a:rPr>
              <a:t>национална, </a:t>
            </a:r>
          </a:p>
          <a:p>
            <a:pPr algn="just" eaLnBrk="1" hangingPunct="1">
              <a:buFont typeface="Wingdings 2" pitchFamily="18" charset="2"/>
              <a:buChar char=""/>
            </a:pPr>
            <a:r>
              <a:rPr lang="sr-Cyrl-CS" sz="2400" b="1" i="1" dirty="0">
                <a:latin typeface="Arial" pitchFamily="34" charset="0"/>
                <a:cs typeface="Arial" pitchFamily="34" charset="0"/>
              </a:rPr>
              <a:t>државна</a:t>
            </a:r>
            <a:r>
              <a:rPr lang="sr-Cyrl-CS" sz="2400" i="1" dirty="0">
                <a:latin typeface="Arial" pitchFamily="34" charset="0"/>
                <a:cs typeface="Arial" pitchFamily="34" charset="0"/>
              </a:rPr>
              <a:t>  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и </a:t>
            </a:r>
          </a:p>
          <a:p>
            <a:pPr algn="just" eaLnBrk="1" hangingPunct="1">
              <a:buFont typeface="Wingdings 2" pitchFamily="18" charset="2"/>
              <a:buChar char=""/>
            </a:pPr>
            <a:r>
              <a:rPr lang="sr-Cyrl-CS" sz="2400" b="1" i="1" dirty="0">
                <a:latin typeface="Arial" pitchFamily="34" charset="0"/>
                <a:cs typeface="Arial" pitchFamily="34" charset="0"/>
              </a:rPr>
              <a:t>интернационална</a:t>
            </a:r>
            <a:r>
              <a:rPr lang="sr-Cyrl-CS" sz="2400" i="1" dirty="0">
                <a:latin typeface="Arial" pitchFamily="34" charset="0"/>
                <a:cs typeface="Arial" pitchFamily="34" charset="0"/>
              </a:rPr>
              <a:t> 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(или </a:t>
            </a:r>
            <a:r>
              <a:rPr lang="sr-Cyrl-CS" sz="2400" i="1" dirty="0">
                <a:latin typeface="Arial" pitchFamily="34" charset="0"/>
                <a:cs typeface="Arial" pitchFamily="34" charset="0"/>
              </a:rPr>
              <a:t>универзална, 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како су </a:t>
            </a:r>
            <a:r>
              <a:rPr lang="hr-HR" sz="2400" dirty="0">
                <a:latin typeface="Arial" pitchFamily="34" charset="0"/>
                <a:cs typeface="Arial" pitchFamily="34" charset="0"/>
              </a:rPr>
              <a:t>je 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некада називали теоретичари и историчари библиографије)</a:t>
            </a:r>
          </a:p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endParaRPr lang="sr-Cyrl-CS" sz="2400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Сами ови називи приближно или само у грубим назнакама одређују простор који поједине врсте библиографија обухватају</a:t>
            </a:r>
          </a:p>
          <a:p>
            <a:pPr algn="just">
              <a:spcBef>
                <a:spcPct val="0"/>
              </a:spcBef>
              <a:buNone/>
            </a:pPr>
            <a:endParaRPr lang="sr-Cyrl-CS" sz="2400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Према ширини тога простора, на једној страни и обиму или ширини </a:t>
            </a:r>
            <a:r>
              <a:rPr lang="sr-Cyrl-CS" sz="2400" i="1" dirty="0">
                <a:latin typeface="Arial" pitchFamily="34" charset="0"/>
                <a:cs typeface="Arial" pitchFamily="34" charset="0"/>
              </a:rPr>
              <a:t>(опште 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или </a:t>
            </a:r>
            <a:r>
              <a:rPr lang="sr-Cyrl-CS" sz="2400" i="1" dirty="0">
                <a:latin typeface="Arial" pitchFamily="34" charset="0"/>
                <a:cs typeface="Arial" pitchFamily="34" charset="0"/>
              </a:rPr>
              <a:t>специјалне) 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на другој, мери се и њихов информативни значај, п</a:t>
            </a:r>
            <a:r>
              <a:rPr lang="hr-HR" sz="2400" dirty="0">
                <a:latin typeface="Arial" pitchFamily="34" charset="0"/>
                <a:cs typeface="Arial" pitchFamily="34" charset="0"/>
              </a:rPr>
              <a:t>a 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и укупан стручни допринос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endParaRPr lang="sr-Latn-C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37531" y="609600"/>
            <a:ext cx="9144000" cy="5075237"/>
          </a:xfrm>
        </p:spPr>
        <p:txBody>
          <a:bodyPr>
            <a:normAutofit/>
          </a:bodyPr>
          <a:lstStyle/>
          <a:p>
            <a:pPr algn="just" eaLnBrk="1" hangingPunct="1">
              <a:buNone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3.</a:t>
            </a:r>
            <a:r>
              <a:rPr lang="sr-Latn-C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x-none" sz="2400" u="sng" dirty="0">
                <a:latin typeface="Arial" pitchFamily="34" charset="0"/>
                <a:cs typeface="Arial" pitchFamily="34" charset="0"/>
              </a:rPr>
              <a:t>Подела </a:t>
            </a:r>
            <a:r>
              <a:rPr lang="sr-Cyrl-CS" sz="2400" u="sng" dirty="0">
                <a:latin typeface="Arial" pitchFamily="34" charset="0"/>
                <a:cs typeface="Arial" pitchFamily="34" charset="0"/>
              </a:rPr>
              <a:t>према времену које обухватају </a:t>
            </a:r>
          </a:p>
          <a:p>
            <a:pPr algn="just" eaLnBrk="1" hangingPunct="1">
              <a:buNone/>
            </a:pPr>
            <a:endParaRPr lang="x-none" sz="2400" dirty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buFont typeface="Wingdings" pitchFamily="2" charset="2"/>
              <a:buChar char="Ø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Ако за критеријум у подели библиографија на специјалне врсте узмемо само </a:t>
            </a:r>
            <a:r>
              <a:rPr lang="sr-Cyrl-CS" sz="2400" b="1" dirty="0">
                <a:latin typeface="Arial" pitchFamily="34" charset="0"/>
                <a:cs typeface="Arial" pitchFamily="34" charset="0"/>
              </a:rPr>
              <a:t>временску одредницу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, онда трећу групу чине:</a:t>
            </a:r>
          </a:p>
          <a:p>
            <a:pPr algn="just" eaLnBrk="1" hangingPunct="1">
              <a:buNone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buFont typeface="Wingdings 2" pitchFamily="18" charset="2"/>
              <a:buChar char=""/>
            </a:pPr>
            <a:r>
              <a:rPr lang="sr-Cyrl-CS" sz="2400" b="1" i="1" dirty="0">
                <a:latin typeface="Arial" pitchFamily="34" charset="0"/>
                <a:cs typeface="Arial" pitchFamily="34" charset="0"/>
              </a:rPr>
              <a:t>ретроспективна</a:t>
            </a:r>
            <a:endParaRPr lang="en-US" sz="2400" i="1" u="sng" dirty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buFont typeface="Wingdings 2" pitchFamily="18" charset="2"/>
              <a:buChar char=""/>
            </a:pPr>
            <a:r>
              <a:rPr lang="sr-Cyrl-CS" sz="2400" b="1" i="1" dirty="0">
                <a:latin typeface="Arial" pitchFamily="34" charset="0"/>
                <a:cs typeface="Arial" pitchFamily="34" charset="0"/>
              </a:rPr>
              <a:t>текућа</a:t>
            </a:r>
            <a:r>
              <a:rPr lang="sr-Cyrl-CS" sz="2400" i="1" dirty="0">
                <a:latin typeface="Arial" pitchFamily="34" charset="0"/>
                <a:cs typeface="Arial" pitchFamily="34" charset="0"/>
              </a:rPr>
              <a:t> 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(са подврстом </a:t>
            </a:r>
            <a:r>
              <a:rPr lang="sr-Cyrl-CS" sz="2400" b="1" dirty="0">
                <a:latin typeface="Arial" pitchFamily="34" charset="0"/>
                <a:cs typeface="Arial" pitchFamily="34" charset="0"/>
              </a:rPr>
              <a:t>текућа кумулативна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) и 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buFont typeface="Wingdings 2" pitchFamily="18" charset="2"/>
              <a:buChar char=""/>
            </a:pPr>
            <a:r>
              <a:rPr lang="sr-Cyrl-CS" sz="2400" b="1" i="1" dirty="0">
                <a:latin typeface="Arial" pitchFamily="34" charset="0"/>
                <a:cs typeface="Arial" pitchFamily="34" charset="0"/>
              </a:rPr>
              <a:t>перспективна</a:t>
            </a:r>
            <a:r>
              <a:rPr lang="sr-Cyrl-CS" sz="2400" i="1" dirty="0">
                <a:latin typeface="Arial" pitchFamily="34" charset="0"/>
                <a:cs typeface="Arial" pitchFamily="34" charset="0"/>
              </a:rPr>
              <a:t> 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(необјављена) библиографија</a:t>
            </a:r>
          </a:p>
          <a:p>
            <a:pPr algn="just" eaLnBrk="1" hangingPunct="1">
              <a:buNone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buFont typeface="Wingdings" pitchFamily="2" charset="2"/>
              <a:buChar char="Ø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Оне се разликују п</a:t>
            </a:r>
            <a:r>
              <a:rPr lang="hr-HR" sz="2400" dirty="0">
                <a:latin typeface="Arial" pitchFamily="34" charset="0"/>
                <a:cs typeface="Arial" pitchFamily="34" charset="0"/>
              </a:rPr>
              <a:t>o 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различитом временском односу и одређењу грађе коју пописују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57200"/>
            <a:ext cx="9038230" cy="6400800"/>
          </a:xfrm>
        </p:spPr>
        <p:txBody>
          <a:bodyPr>
            <a:normAutofit lnSpcReduction="10000"/>
          </a:bodyPr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sr-Cyrl-CS" sz="2800" b="1" u="sng" dirty="0">
                <a:latin typeface="Arial" pitchFamily="34" charset="0"/>
                <a:cs typeface="Arial" pitchFamily="34" charset="0"/>
              </a:rPr>
              <a:t>МЕТОДИ И ФАЗЕ БИБЛИОГРАФСКОГ РАДА: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sr-Cyrl-CS" sz="2400" u="sng" dirty="0"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spcBef>
                <a:spcPct val="0"/>
              </a:spcBef>
              <a:buFont typeface="+mj-lt"/>
              <a:buAutoNum type="arabicParenR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састављање основног програма рада</a:t>
            </a:r>
          </a:p>
          <a:p>
            <a:pPr marL="457200" indent="-457200" algn="just">
              <a:spcBef>
                <a:spcPct val="0"/>
              </a:spcBef>
              <a:buFont typeface="+mj-lt"/>
              <a:buAutoNum type="arabicParenR"/>
            </a:pPr>
            <a:endParaRPr lang="sr-Cyrl-CS" sz="2400" dirty="0"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spcBef>
                <a:spcPct val="0"/>
              </a:spcBef>
              <a:buFont typeface="+mj-lt"/>
              <a:buAutoNum type="arabicParenR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опште сумирање претходних знања о предмету  истраживања</a:t>
            </a:r>
          </a:p>
          <a:p>
            <a:pPr marL="457200" indent="-457200" algn="just">
              <a:spcBef>
                <a:spcPct val="0"/>
              </a:spcBef>
              <a:buFont typeface="+mj-lt"/>
              <a:buAutoNum type="arabicParenR"/>
            </a:pPr>
            <a:endParaRPr lang="sr-Cyrl-CS" sz="2400" dirty="0"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spcBef>
                <a:spcPct val="0"/>
              </a:spcBef>
              <a:buFont typeface="+mj-lt"/>
              <a:buAutoNum type="arabicParenR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проналажење и сакупљање грађе</a:t>
            </a:r>
          </a:p>
          <a:p>
            <a:pPr marL="457200" indent="-457200" algn="just">
              <a:spcBef>
                <a:spcPct val="0"/>
              </a:spcBef>
              <a:buFont typeface="+mj-lt"/>
              <a:buAutoNum type="arabicParenR"/>
            </a:pPr>
            <a:endParaRPr lang="sr-Cyrl-CS" sz="2400" dirty="0"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spcBef>
                <a:spcPct val="0"/>
              </a:spcBef>
              <a:buFont typeface="+mj-lt"/>
              <a:buAutoNum type="arabicParenR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пописивање грађе и формирање библиографских јединица</a:t>
            </a:r>
          </a:p>
          <a:p>
            <a:pPr marL="457200" indent="-457200" algn="just">
              <a:spcBef>
                <a:spcPct val="0"/>
              </a:spcBef>
              <a:buFont typeface="+mj-lt"/>
              <a:buAutoNum type="arabicParenR"/>
            </a:pPr>
            <a:endParaRPr lang="sr-Cyrl-CS" sz="2400" dirty="0"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spcBef>
                <a:spcPct val="0"/>
              </a:spcBef>
              <a:buFont typeface="+mj-lt"/>
              <a:buAutoNum type="arabicParenR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груписање библиографских јединица</a:t>
            </a:r>
          </a:p>
          <a:p>
            <a:pPr marL="457200" indent="-457200" algn="just">
              <a:spcBef>
                <a:spcPct val="0"/>
              </a:spcBef>
              <a:buFont typeface="+mj-lt"/>
              <a:buAutoNum type="arabicParenR"/>
            </a:pPr>
            <a:endParaRPr lang="sr-Cyrl-CS" sz="2400" dirty="0"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spcBef>
                <a:spcPct val="0"/>
              </a:spcBef>
              <a:buFont typeface="+mj-lt"/>
              <a:buAutoNum type="arabicParenR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класификовање библиографских јединица</a:t>
            </a:r>
          </a:p>
          <a:p>
            <a:pPr marL="457200" indent="-457200" algn="just">
              <a:spcBef>
                <a:spcPct val="0"/>
              </a:spcBef>
              <a:buFont typeface="+mj-lt"/>
              <a:buAutoNum type="arabicParenR"/>
            </a:pPr>
            <a:endParaRPr lang="sr-Cyrl-CS" sz="2400" dirty="0"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spcBef>
                <a:spcPct val="0"/>
              </a:spcBef>
              <a:buFont typeface="+mj-lt"/>
              <a:buAutoNum type="arabicParenR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коначно обликовање библиографије као шире и обухватније целине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00140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04800"/>
            <a:ext cx="9144000" cy="6218237"/>
          </a:xfrm>
        </p:spPr>
        <p:txBody>
          <a:bodyPr>
            <a:normAutofit/>
          </a:bodyPr>
          <a:lstStyle/>
          <a:p>
            <a:pPr marL="274320" indent="-274320" algn="just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sr-Cyrl-CS" sz="2000" b="1" u="sng" dirty="0">
                <a:latin typeface="Arial" panose="020B0604020202020204" pitchFamily="34" charset="0"/>
                <a:cs typeface="Arial" pitchFamily="34" charset="0"/>
              </a:rPr>
              <a:t>Ретроспективне библиографије</a:t>
            </a:r>
            <a:r>
              <a:rPr lang="sr-Cyrl-CS" sz="2000" b="1" dirty="0"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sr-Cyrl-CS" sz="2000" dirty="0">
                <a:latin typeface="Arial" panose="020B0604020202020204" pitchFamily="34" charset="0"/>
                <a:cs typeface="Arial" pitchFamily="34" charset="0"/>
              </a:rPr>
              <a:t>пописују штампане (ређе и рукописне) текстове и друге облике који су се појавили знатно раније од времена када се тај попис обавља</a:t>
            </a:r>
            <a:endParaRPr lang="sr-Cyrl-CS" sz="2000" b="1" u="sng" dirty="0">
              <a:latin typeface="Arial" pitchFamily="34" charset="0"/>
              <a:cs typeface="Arial" pitchFamily="34" charset="0"/>
            </a:endParaRPr>
          </a:p>
          <a:p>
            <a:pPr marL="274320" indent="-274320" algn="just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endParaRPr lang="sr-Cyrl-CS" sz="2000" b="1" u="sng" dirty="0">
              <a:latin typeface="Arial" pitchFamily="34" charset="0"/>
              <a:cs typeface="Arial" pitchFamily="34" charset="0"/>
            </a:endParaRPr>
          </a:p>
          <a:p>
            <a:pPr marL="274320" indent="-274320" algn="just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sr-Cyrl-CS" sz="2000" b="1" u="sng" dirty="0">
                <a:latin typeface="Arial" pitchFamily="34" charset="0"/>
                <a:cs typeface="Arial" pitchFamily="34" charset="0"/>
              </a:rPr>
              <a:t>Текуће библиографије</a:t>
            </a:r>
            <a:r>
              <a:rPr lang="sr-Cyrl-CS" sz="2000" b="1" dirty="0"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sr-Cyrl-CS" sz="2000" dirty="0">
                <a:latin typeface="Arial" panose="020B0604020202020204" pitchFamily="34" charset="0"/>
                <a:cs typeface="Arial" pitchFamily="34" charset="0"/>
              </a:rPr>
              <a:t>се баве пописом штампане продукције или музикалија који настају готово у исто време када се обавља библиографски рад о њима, </a:t>
            </a:r>
            <a:r>
              <a:rPr lang="hr-HR" sz="2000" dirty="0">
                <a:latin typeface="Arial" panose="020B0604020202020204" pitchFamily="34" charset="0"/>
                <a:cs typeface="Arial" pitchFamily="34" charset="0"/>
              </a:rPr>
              <a:t>a </a:t>
            </a:r>
            <a:r>
              <a:rPr lang="sr-Cyrl-CS" sz="2000" dirty="0">
                <a:latin typeface="Arial" panose="020B0604020202020204" pitchFamily="34" charset="0"/>
                <a:cs typeface="Arial" pitchFamily="34" charset="0"/>
              </a:rPr>
              <a:t>то се чини у одређеним временским размацима</a:t>
            </a:r>
            <a:r>
              <a:rPr lang="sr-Latn-CS" sz="2000" dirty="0"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sr-Cyrl-CS" sz="2000" dirty="0">
                <a:latin typeface="Arial" panose="020B0604020202020204" pitchFamily="34" charset="0"/>
                <a:cs typeface="Arial" pitchFamily="34" charset="0"/>
              </a:rPr>
              <a:t>- недељно, петнаестодневно, месечно или годишње</a:t>
            </a:r>
          </a:p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endParaRPr lang="sr-Cyrl-CS" sz="2000" dirty="0">
              <a:latin typeface="Arial" panose="020B0604020202020204" pitchFamily="34" charset="0"/>
              <a:cs typeface="Arial" pitchFamily="34" charset="0"/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2000" dirty="0">
                <a:latin typeface="Arial" panose="020B0604020202020204" pitchFamily="34" charset="0"/>
                <a:cs typeface="Arial" pitchFamily="34" charset="0"/>
              </a:rPr>
              <a:t>Стварање </a:t>
            </a:r>
            <a:r>
              <a:rPr lang="sr-Cyrl-CS" sz="2000" b="1" u="sng" dirty="0">
                <a:latin typeface="Arial" panose="020B0604020202020204" pitchFamily="34" charset="0"/>
                <a:cs typeface="Arial" pitchFamily="34" charset="0"/>
              </a:rPr>
              <a:t>текуће кумулативне библиографије</a:t>
            </a:r>
            <a:r>
              <a:rPr lang="sr-Cyrl-CS" sz="2000" u="sng" dirty="0"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sr-Cyrl-CS" sz="2000" dirty="0">
                <a:latin typeface="Arial" pitchFamily="34" charset="0"/>
                <a:cs typeface="Arial" pitchFamily="34" charset="0"/>
              </a:rPr>
              <a:t>стално се продужава, увећава, тако да изгледа као да се она непрекидно допуњује новом грађом која повремено настаје</a:t>
            </a:r>
          </a:p>
          <a:p>
            <a:pPr algn="just">
              <a:spcBef>
                <a:spcPct val="0"/>
              </a:spcBef>
              <a:buNone/>
            </a:pPr>
            <a:r>
              <a:rPr lang="sr-Cyrl-CS" sz="2000" dirty="0">
                <a:latin typeface="Arial" pitchFamily="34" charset="0"/>
                <a:cs typeface="Arial" pitchFamily="34" charset="0"/>
              </a:rPr>
              <a:t> </a:t>
            </a:r>
          </a:p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2000" dirty="0">
                <a:latin typeface="Arial" pitchFamily="34" charset="0"/>
                <a:cs typeface="Arial" pitchFamily="34" charset="0"/>
              </a:rPr>
              <a:t>Сам попис се врши сукцесивно, у временским интервалима (нпр., недељно, петнаестодневно, месечно, тромесечно, полугодишње), да би се на крају постигао заједнички годишњи збир</a:t>
            </a:r>
          </a:p>
          <a:p>
            <a:pPr algn="just">
              <a:spcBef>
                <a:spcPct val="0"/>
              </a:spcBef>
              <a:buNone/>
            </a:pPr>
            <a:endParaRPr lang="sr-Cyrl-CS" sz="2000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2000" dirty="0">
                <a:latin typeface="Arial" pitchFamily="34" charset="0"/>
                <a:cs typeface="Arial" pitchFamily="34" charset="0"/>
              </a:rPr>
              <a:t>Сабрана библиографска грађа нараста постепено и до обима који одређују стварне издавачке могућности неке средине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r-Latn-C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81000"/>
            <a:ext cx="9144000" cy="6477000"/>
          </a:xfrm>
        </p:spPr>
        <p:txBody>
          <a:bodyPr>
            <a:normAutofit lnSpcReduction="10000"/>
          </a:bodyPr>
          <a:lstStyle/>
          <a:p>
            <a:pPr algn="just" eaLnBrk="1" hangingPunct="1">
              <a:buNone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4. </a:t>
            </a:r>
            <a:r>
              <a:rPr lang="sr-Cyrl-CS" sz="2400" u="sng" dirty="0">
                <a:latin typeface="Arial" pitchFamily="34" charset="0"/>
                <a:cs typeface="Arial" pitchFamily="34" charset="0"/>
              </a:rPr>
              <a:t>Подела према врсти грађе коју доносе</a:t>
            </a:r>
          </a:p>
          <a:p>
            <a:pPr algn="just" eaLnBrk="1" hangingPunct="1">
              <a:buNone/>
            </a:pPr>
            <a:endParaRPr lang="sr-Cyrl-CS" sz="2400" dirty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buFont typeface="Wingdings" pitchFamily="2" charset="2"/>
              <a:buChar char="Ø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Према </a:t>
            </a:r>
            <a:r>
              <a:rPr lang="sr-Cyrl-CS" sz="2400" b="1" dirty="0">
                <a:latin typeface="Arial" pitchFamily="34" charset="0"/>
                <a:cs typeface="Arial" pitchFamily="34" charset="0"/>
              </a:rPr>
              <a:t>врсти текстова или грађе 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коју пописују, разликују се: </a:t>
            </a:r>
          </a:p>
          <a:p>
            <a:pPr algn="just" eaLnBrk="1" hangingPunct="1">
              <a:buFont typeface="Wingdings" pitchFamily="2" charset="2"/>
              <a:buChar char="ü"/>
            </a:pPr>
            <a:r>
              <a:rPr lang="sr-Cyrl-CS" sz="2400" i="1" dirty="0">
                <a:latin typeface="Arial" pitchFamily="34" charset="0"/>
                <a:cs typeface="Arial" pitchFamily="34" charset="0"/>
              </a:rPr>
              <a:t>библиографија </a:t>
            </a:r>
            <a:r>
              <a:rPr lang="sr-Cyrl-CS" sz="2400" b="1" i="1" dirty="0">
                <a:latin typeface="Arial" pitchFamily="34" charset="0"/>
                <a:cs typeface="Arial" pitchFamily="34" charset="0"/>
              </a:rPr>
              <a:t>библиографија</a:t>
            </a:r>
            <a:r>
              <a:rPr lang="sr-Cyrl-CS" sz="2400" i="1" dirty="0">
                <a:latin typeface="Arial" pitchFamily="34" charset="0"/>
                <a:cs typeface="Arial" pitchFamily="34" charset="0"/>
              </a:rPr>
              <a:t>, </a:t>
            </a:r>
          </a:p>
          <a:p>
            <a:pPr algn="just" eaLnBrk="1" hangingPunct="1">
              <a:buFont typeface="Wingdings" pitchFamily="2" charset="2"/>
              <a:buChar char="ü"/>
            </a:pPr>
            <a:r>
              <a:rPr lang="sr-Cyrl-CS" sz="2400" i="1" dirty="0">
                <a:latin typeface="Arial" pitchFamily="34" charset="0"/>
                <a:cs typeface="Arial" pitchFamily="34" charset="0"/>
              </a:rPr>
              <a:t>библиографија </a:t>
            </a:r>
            <a:r>
              <a:rPr lang="sr-Cyrl-CS" sz="2400" b="1" i="1" dirty="0">
                <a:latin typeface="Arial" pitchFamily="34" charset="0"/>
                <a:cs typeface="Arial" pitchFamily="34" charset="0"/>
              </a:rPr>
              <a:t>периодике</a:t>
            </a:r>
            <a:r>
              <a:rPr lang="sr-Cyrl-CS" sz="2400" i="1" dirty="0">
                <a:latin typeface="Arial" pitchFamily="34" charset="0"/>
                <a:cs typeface="Arial" pitchFamily="34" charset="0"/>
              </a:rPr>
              <a:t>, </a:t>
            </a:r>
          </a:p>
          <a:p>
            <a:pPr algn="just" eaLnBrk="1" hangingPunct="1">
              <a:buFont typeface="Wingdings" pitchFamily="2" charset="2"/>
              <a:buChar char="ü"/>
            </a:pPr>
            <a:r>
              <a:rPr lang="sr-Cyrl-CS" sz="2400" i="1" dirty="0">
                <a:latin typeface="Arial" pitchFamily="34" charset="0"/>
                <a:cs typeface="Arial" pitchFamily="34" charset="0"/>
              </a:rPr>
              <a:t>библиографија </a:t>
            </a:r>
            <a:r>
              <a:rPr lang="sr-Cyrl-CS" sz="2400" b="1" i="1" dirty="0">
                <a:latin typeface="Arial" pitchFamily="34" charset="0"/>
                <a:cs typeface="Arial" pitchFamily="34" charset="0"/>
              </a:rPr>
              <a:t>рукописа</a:t>
            </a:r>
            <a:r>
              <a:rPr lang="sr-Cyrl-CS" sz="2400" i="1" dirty="0">
                <a:latin typeface="Arial" pitchFamily="34" charset="0"/>
                <a:cs typeface="Arial" pitchFamily="34" charset="0"/>
              </a:rPr>
              <a:t>, </a:t>
            </a:r>
          </a:p>
          <a:p>
            <a:pPr algn="just" eaLnBrk="1" hangingPunct="1">
              <a:buFont typeface="Wingdings" pitchFamily="2" charset="2"/>
              <a:buChar char="ü"/>
            </a:pPr>
            <a:r>
              <a:rPr lang="sr-Cyrl-CS" sz="2400" i="1" dirty="0">
                <a:latin typeface="Arial" pitchFamily="34" charset="0"/>
                <a:cs typeface="Arial" pitchFamily="34" charset="0"/>
              </a:rPr>
              <a:t>библиографија </a:t>
            </a:r>
            <a:r>
              <a:rPr lang="sr-Cyrl-CS" sz="2400" b="1" i="1" dirty="0">
                <a:latin typeface="Arial" pitchFamily="34" charset="0"/>
                <a:cs typeface="Arial" pitchFamily="34" charset="0"/>
              </a:rPr>
              <a:t>енциклопедија</a:t>
            </a:r>
            <a:r>
              <a:rPr lang="sr-Cyrl-CS" sz="2400" i="1" dirty="0">
                <a:latin typeface="Arial" pitchFamily="34" charset="0"/>
                <a:cs typeface="Arial" pitchFamily="34" charset="0"/>
              </a:rPr>
              <a:t>, </a:t>
            </a:r>
          </a:p>
          <a:p>
            <a:pPr algn="just" eaLnBrk="1" hangingPunct="1">
              <a:buFont typeface="Wingdings" pitchFamily="2" charset="2"/>
              <a:buChar char="ü"/>
            </a:pPr>
            <a:r>
              <a:rPr lang="sr-Cyrl-CS" sz="2400" i="1" dirty="0">
                <a:latin typeface="Arial" pitchFamily="34" charset="0"/>
                <a:cs typeface="Arial" pitchFamily="34" charset="0"/>
              </a:rPr>
              <a:t>библиографија </a:t>
            </a:r>
            <a:r>
              <a:rPr lang="sr-Cyrl-CS" sz="2400" b="1" i="1" dirty="0">
                <a:latin typeface="Arial" pitchFamily="34" charset="0"/>
                <a:cs typeface="Arial" pitchFamily="34" charset="0"/>
              </a:rPr>
              <a:t>инкунабула</a:t>
            </a:r>
            <a:r>
              <a:rPr lang="sr-Cyrl-CS" sz="2400" i="1" dirty="0">
                <a:latin typeface="Arial" pitchFamily="34" charset="0"/>
                <a:cs typeface="Arial" pitchFamily="34" charset="0"/>
              </a:rPr>
              <a:t>, </a:t>
            </a:r>
          </a:p>
          <a:p>
            <a:pPr algn="just" eaLnBrk="1" hangingPunct="1">
              <a:buFont typeface="Wingdings" pitchFamily="2" charset="2"/>
              <a:buChar char="ü"/>
            </a:pPr>
            <a:r>
              <a:rPr lang="sr-Cyrl-CS" sz="2400" i="1" dirty="0">
                <a:latin typeface="Arial" pitchFamily="34" charset="0"/>
                <a:cs typeface="Arial" pitchFamily="34" charset="0"/>
              </a:rPr>
              <a:t>библиографија </a:t>
            </a:r>
            <a:r>
              <a:rPr lang="sr-Cyrl-CS" sz="2400" b="1" i="1" dirty="0">
                <a:latin typeface="Arial" pitchFamily="34" charset="0"/>
                <a:cs typeface="Arial" pitchFamily="34" charset="0"/>
              </a:rPr>
              <a:t>књига</a:t>
            </a:r>
            <a:r>
              <a:rPr lang="sr-Cyrl-CS" sz="2400" i="1" dirty="0">
                <a:latin typeface="Arial" pitchFamily="34" charset="0"/>
                <a:cs typeface="Arial" pitchFamily="34" charset="0"/>
              </a:rPr>
              <a:t>, </a:t>
            </a:r>
          </a:p>
          <a:p>
            <a:pPr algn="just" eaLnBrk="1" hangingPunct="1">
              <a:buFont typeface="Wingdings" pitchFamily="2" charset="2"/>
              <a:buChar char="ü"/>
            </a:pPr>
            <a:r>
              <a:rPr lang="sr-Cyrl-CS" sz="2400" i="1" dirty="0">
                <a:latin typeface="Arial" pitchFamily="34" charset="0"/>
                <a:cs typeface="Arial" pitchFamily="34" charset="0"/>
              </a:rPr>
              <a:t>библиографија </a:t>
            </a:r>
            <a:r>
              <a:rPr lang="sr-Cyrl-CS" sz="2400" b="1" i="1" dirty="0">
                <a:latin typeface="Arial" pitchFamily="34" charset="0"/>
                <a:cs typeface="Arial" pitchFamily="34" charset="0"/>
              </a:rPr>
              <a:t>чланака</a:t>
            </a:r>
            <a:r>
              <a:rPr lang="sr-Cyrl-CS" sz="2400" i="1" dirty="0">
                <a:latin typeface="Arial" pitchFamily="34" charset="0"/>
                <a:cs typeface="Arial" pitchFamily="34" charset="0"/>
              </a:rPr>
              <a:t>, </a:t>
            </a:r>
          </a:p>
          <a:p>
            <a:pPr algn="just" eaLnBrk="1" hangingPunct="1">
              <a:buFont typeface="Wingdings" pitchFamily="2" charset="2"/>
              <a:buChar char="ü"/>
            </a:pPr>
            <a:r>
              <a:rPr lang="sr-Cyrl-CS" sz="2400" i="1" dirty="0">
                <a:latin typeface="Arial" pitchFamily="34" charset="0"/>
                <a:cs typeface="Arial" pitchFamily="34" charset="0"/>
              </a:rPr>
              <a:t>библиографија </a:t>
            </a:r>
            <a:r>
              <a:rPr lang="sr-Cyrl-CS" sz="2400" b="1" i="1" dirty="0">
                <a:latin typeface="Arial" pitchFamily="34" charset="0"/>
                <a:cs typeface="Arial" pitchFamily="34" charset="0"/>
              </a:rPr>
              <a:t>речника</a:t>
            </a:r>
            <a:r>
              <a:rPr lang="sr-Cyrl-CS" sz="2400" i="1" dirty="0">
                <a:latin typeface="Arial" pitchFamily="34" charset="0"/>
                <a:cs typeface="Arial" pitchFamily="34" charset="0"/>
              </a:rPr>
              <a:t>, </a:t>
            </a:r>
          </a:p>
          <a:p>
            <a:pPr algn="just" eaLnBrk="1" hangingPunct="1">
              <a:buFont typeface="Wingdings" pitchFamily="2" charset="2"/>
              <a:buChar char="ü"/>
            </a:pPr>
            <a:r>
              <a:rPr lang="sr-Cyrl-CS" sz="2400" i="1" dirty="0">
                <a:latin typeface="Arial" pitchFamily="34" charset="0"/>
                <a:cs typeface="Arial" pitchFamily="34" charset="0"/>
              </a:rPr>
              <a:t>библиографија </a:t>
            </a:r>
            <a:r>
              <a:rPr lang="sr-Cyrl-CS" sz="2400" b="1" i="1" dirty="0">
                <a:latin typeface="Arial" pitchFamily="34" charset="0"/>
                <a:cs typeface="Arial" pitchFamily="34" charset="0"/>
              </a:rPr>
              <a:t>дисертација</a:t>
            </a:r>
            <a:r>
              <a:rPr lang="sr-Cyrl-CS" sz="2400" i="1" dirty="0">
                <a:latin typeface="Arial" pitchFamily="34" charset="0"/>
                <a:cs typeface="Arial" pitchFamily="34" charset="0"/>
              </a:rPr>
              <a:t>, </a:t>
            </a:r>
          </a:p>
          <a:p>
            <a:pPr algn="just" eaLnBrk="1" hangingPunct="1">
              <a:buFont typeface="Wingdings" pitchFamily="2" charset="2"/>
              <a:buChar char="ü"/>
            </a:pPr>
            <a:r>
              <a:rPr lang="sr-Cyrl-CS" sz="2400" i="1" dirty="0">
                <a:latin typeface="Arial" pitchFamily="34" charset="0"/>
                <a:cs typeface="Arial" pitchFamily="34" charset="0"/>
              </a:rPr>
              <a:t>библиографија </a:t>
            </a:r>
            <a:r>
              <a:rPr lang="sr-Cyrl-CS" sz="2400" b="1" i="1" dirty="0">
                <a:latin typeface="Arial" pitchFamily="34" charset="0"/>
                <a:cs typeface="Arial" pitchFamily="34" charset="0"/>
              </a:rPr>
              <a:t>географских к</a:t>
            </a:r>
            <a:r>
              <a:rPr lang="hr-HR" sz="2400" b="1" i="1" dirty="0">
                <a:latin typeface="Arial" pitchFamily="34" charset="0"/>
                <a:cs typeface="Arial" pitchFamily="34" charset="0"/>
              </a:rPr>
              <a:t>apama </a:t>
            </a:r>
            <a:r>
              <a:rPr lang="sr-Cyrl-CS" sz="2400" i="1" dirty="0">
                <a:latin typeface="Arial" pitchFamily="34" charset="0"/>
                <a:cs typeface="Arial" pitchFamily="34" charset="0"/>
              </a:rPr>
              <a:t>(или мапа),</a:t>
            </a:r>
          </a:p>
          <a:p>
            <a:pPr algn="just" eaLnBrk="1" hangingPunct="1">
              <a:buFont typeface="Wingdings" pitchFamily="2" charset="2"/>
              <a:buChar char="ü"/>
            </a:pPr>
            <a:r>
              <a:rPr lang="sr-Cyrl-CS" sz="2400" i="1" dirty="0">
                <a:latin typeface="Arial" pitchFamily="34" charset="0"/>
                <a:cs typeface="Arial" pitchFamily="34" charset="0"/>
              </a:rPr>
              <a:t> библиографија </a:t>
            </a:r>
            <a:r>
              <a:rPr lang="sr-Cyrl-CS" sz="2400" b="1" i="1" dirty="0">
                <a:latin typeface="Arial" pitchFamily="34" charset="0"/>
                <a:cs typeface="Arial" pitchFamily="34" charset="0"/>
              </a:rPr>
              <a:t>музикалија 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и др. </a:t>
            </a:r>
          </a:p>
          <a:p>
            <a:endParaRPr lang="sr-Latn-CS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81000"/>
            <a:ext cx="9067800" cy="6248400"/>
          </a:xfrm>
        </p:spPr>
        <p:txBody>
          <a:bodyPr>
            <a:normAutofit fontScale="92500" lnSpcReduction="10000"/>
          </a:bodyPr>
          <a:lstStyle/>
          <a:p>
            <a:pPr algn="just">
              <a:spcBef>
                <a:spcPct val="0"/>
              </a:spcBef>
              <a:buNone/>
            </a:pPr>
            <a:r>
              <a:rPr lang="sr-Cyrl-CS" sz="2400" b="1" dirty="0">
                <a:latin typeface="Arial" pitchFamily="34" charset="0"/>
                <a:cs typeface="Arial" pitchFamily="34" charset="0"/>
              </a:rPr>
              <a:t>5.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sr-Cyrl-CS" sz="2400" u="sng" dirty="0">
                <a:latin typeface="Arial" pitchFamily="34" charset="0"/>
                <a:cs typeface="Arial" pitchFamily="34" charset="0"/>
              </a:rPr>
              <a:t>Подела према карактеру и намени </a:t>
            </a:r>
          </a:p>
          <a:p>
            <a:pPr algn="just">
              <a:spcBef>
                <a:spcPct val="0"/>
              </a:spcBef>
              <a:buNone/>
            </a:pPr>
            <a:endParaRPr lang="sr-Cyrl-CS" sz="2400" b="1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2400" b="1" dirty="0">
                <a:latin typeface="Arial" pitchFamily="34" charset="0"/>
                <a:cs typeface="Arial" pitchFamily="34" charset="0"/>
              </a:rPr>
              <a:t>Карактер и намена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 самог библиографског рада условљава издвајање пете групе, у којој се разликују: </a:t>
            </a:r>
          </a:p>
          <a:p>
            <a:pPr algn="just">
              <a:spcBef>
                <a:spcPct val="0"/>
              </a:spcBef>
              <a:buNone/>
            </a:pPr>
            <a:endParaRPr lang="sr-Cyrl-CS" sz="2400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ü"/>
            </a:pPr>
            <a:r>
              <a:rPr lang="sr-Cyrl-CS" sz="2400" b="1" i="1" dirty="0">
                <a:latin typeface="Arial" pitchFamily="34" charset="0"/>
                <a:cs typeface="Arial" pitchFamily="34" charset="0"/>
              </a:rPr>
              <a:t>селективна 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(пробрана) </a:t>
            </a:r>
            <a:r>
              <a:rPr lang="sr-Cyrl-CS" sz="2400" b="1" i="1" dirty="0">
                <a:latin typeface="Arial" pitchFamily="34" charset="0"/>
                <a:cs typeface="Arial" pitchFamily="34" charset="0"/>
              </a:rPr>
              <a:t>библиографија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,</a:t>
            </a:r>
          </a:p>
          <a:p>
            <a:pPr algn="just">
              <a:spcBef>
                <a:spcPct val="0"/>
              </a:spcBef>
              <a:buFont typeface="Wingdings" pitchFamily="2" charset="2"/>
              <a:buChar char="ü"/>
            </a:pPr>
            <a:r>
              <a:rPr lang="sr-Cyrl-CS" sz="2400" b="1" i="1" dirty="0">
                <a:latin typeface="Arial" pitchFamily="34" charset="0"/>
                <a:cs typeface="Arial" pitchFamily="34" charset="0"/>
              </a:rPr>
              <a:t>исцрпна 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(потпуна)</a:t>
            </a:r>
            <a:r>
              <a:rPr lang="sr-Cyrl-C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sr-Cyrl-CS" sz="2400" b="1" i="1" dirty="0">
                <a:latin typeface="Arial" pitchFamily="34" charset="0"/>
                <a:cs typeface="Arial" pitchFamily="34" charset="0"/>
              </a:rPr>
              <a:t>библиографија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,</a:t>
            </a:r>
          </a:p>
          <a:p>
            <a:pPr algn="just">
              <a:spcBef>
                <a:spcPct val="0"/>
              </a:spcBef>
              <a:buFont typeface="Wingdings" pitchFamily="2" charset="2"/>
              <a:buChar char="ü"/>
            </a:pPr>
            <a:r>
              <a:rPr lang="sr-Cyrl-CS" sz="2400" b="1" i="1" dirty="0">
                <a:latin typeface="Arial" pitchFamily="34" charset="0"/>
                <a:cs typeface="Arial" pitchFamily="34" charset="0"/>
              </a:rPr>
              <a:t>рекомандирана</a:t>
            </a:r>
            <a:r>
              <a:rPr lang="sr-Cyrl-CS" sz="2400" i="1" dirty="0">
                <a:latin typeface="Arial" pitchFamily="34" charset="0"/>
                <a:cs typeface="Arial" pitchFamily="34" charset="0"/>
              </a:rPr>
              <a:t> 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или</a:t>
            </a:r>
            <a:r>
              <a:rPr lang="sr-Cyrl-C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sr-Cyrl-CS" sz="2400" b="1" i="1" dirty="0">
                <a:latin typeface="Arial" pitchFamily="34" charset="0"/>
                <a:cs typeface="Arial" pitchFamily="34" charset="0"/>
              </a:rPr>
              <a:t>упућујућа библиографија 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и </a:t>
            </a:r>
          </a:p>
          <a:p>
            <a:pPr algn="just">
              <a:spcBef>
                <a:spcPct val="0"/>
              </a:spcBef>
              <a:buFont typeface="Wingdings" pitchFamily="2" charset="2"/>
              <a:buChar char="ü"/>
            </a:pPr>
            <a:r>
              <a:rPr lang="sr-Cyrl-CS" sz="2400" b="1" i="1" dirty="0">
                <a:latin typeface="Arial" pitchFamily="34" charset="0"/>
                <a:cs typeface="Arial" pitchFamily="34" charset="0"/>
              </a:rPr>
              <a:t>критичка библиографија</a:t>
            </a:r>
          </a:p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endParaRPr lang="sr-Cyrl-CS" sz="2400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Под појмом </a:t>
            </a:r>
            <a:r>
              <a:rPr lang="sr-Cyrl-CS" sz="2400" b="1" u="sng" dirty="0">
                <a:latin typeface="Arial" pitchFamily="34" charset="0"/>
                <a:cs typeface="Arial" pitchFamily="34" charset="0"/>
              </a:rPr>
              <a:t>исцрпна библиографија</a:t>
            </a:r>
            <a:r>
              <a:rPr lang="sr-Cyrl-C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подразумева се она која </a:t>
            </a:r>
            <a:r>
              <a:rPr lang="hr-HR" sz="2400" dirty="0">
                <a:latin typeface="Arial" pitchFamily="34" charset="0"/>
                <a:cs typeface="Arial" pitchFamily="34" charset="0"/>
              </a:rPr>
              <a:t>je, 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за разлику од </a:t>
            </a:r>
            <a:r>
              <a:rPr lang="sr-Cyrl-CS" sz="2400" b="1" dirty="0">
                <a:latin typeface="Arial" pitchFamily="34" charset="0"/>
                <a:cs typeface="Arial" pitchFamily="34" charset="0"/>
              </a:rPr>
              <a:t>селективне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, донела комплетну грађу из неке области или предмета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endParaRPr lang="sr-Cyrl-CS" sz="2400" b="1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2400" b="1" u="sng" dirty="0">
                <a:latin typeface="Arial" pitchFamily="34" charset="0"/>
                <a:cs typeface="Arial" pitchFamily="34" charset="0"/>
              </a:rPr>
              <a:t>Рекомандирана библиографија</a:t>
            </a:r>
            <a:r>
              <a:rPr lang="sr-Cyrl-C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својом наменом настоји да пропагира или истакне одређене текстове из  разних научних и других области </a:t>
            </a:r>
          </a:p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endParaRPr lang="sr-Cyrl-CS" sz="2400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Циљ </a:t>
            </a:r>
            <a:r>
              <a:rPr lang="hr-HR" sz="2400" dirty="0">
                <a:latin typeface="Arial" pitchFamily="34" charset="0"/>
                <a:cs typeface="Arial" pitchFamily="34" charset="0"/>
              </a:rPr>
              <a:t>joj je 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да што боље упути читаоца на конкретну књигу, чланак и друго, како би се постигла боља заинтересованост </a:t>
            </a:r>
          </a:p>
          <a:p>
            <a:endParaRPr lang="en-US" dirty="0"/>
          </a:p>
          <a:p>
            <a:endParaRPr lang="sr-Latn-CS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082585" cy="6629400"/>
          </a:xfrm>
        </p:spPr>
        <p:txBody>
          <a:bodyPr>
            <a:normAutofit lnSpcReduction="10000"/>
          </a:bodyPr>
          <a:lstStyle/>
          <a:p>
            <a:pPr algn="just">
              <a:spcBef>
                <a:spcPct val="0"/>
              </a:spcBef>
              <a:buNone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6. </a:t>
            </a:r>
            <a:r>
              <a:rPr lang="sr-Cyrl-CS" sz="2400" u="sng" dirty="0">
                <a:latin typeface="Arial" pitchFamily="34" charset="0"/>
                <a:cs typeface="Arial" pitchFamily="34" charset="0"/>
              </a:rPr>
              <a:t>Подела према начину на који су рађене </a:t>
            </a:r>
          </a:p>
          <a:p>
            <a:pPr algn="just">
              <a:spcBef>
                <a:spcPct val="0"/>
              </a:spcBef>
              <a:buNone/>
            </a:pPr>
            <a:endParaRPr lang="sr-Cyrl-CS" sz="2400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2400" b="1" dirty="0">
                <a:latin typeface="Arial" pitchFamily="34" charset="0"/>
                <a:cs typeface="Arial" pitchFamily="34" charset="0"/>
              </a:rPr>
              <a:t>На основу начина рада који </a:t>
            </a:r>
            <a:r>
              <a:rPr lang="hr-HR" sz="2400" b="1" dirty="0">
                <a:latin typeface="Arial" pitchFamily="34" charset="0"/>
                <a:cs typeface="Arial" pitchFamily="34" charset="0"/>
              </a:rPr>
              <a:t>je </a:t>
            </a:r>
            <a:r>
              <a:rPr lang="sr-Cyrl-CS" sz="2400" b="1" dirty="0">
                <a:latin typeface="Arial" pitchFamily="34" charset="0"/>
                <a:cs typeface="Arial" pitchFamily="34" charset="0"/>
              </a:rPr>
              <a:t>библиограф применио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 приликом њихове припреме, разликују се:</a:t>
            </a:r>
          </a:p>
          <a:p>
            <a:pPr algn="just">
              <a:spcBef>
                <a:spcPct val="0"/>
              </a:spcBef>
              <a:buFont typeface="Wingdings" pitchFamily="2" charset="2"/>
              <a:buChar char="ü"/>
            </a:pPr>
            <a:r>
              <a:rPr lang="sr-Cyrl-CS" sz="2400" b="1" i="1" dirty="0">
                <a:latin typeface="Arial" pitchFamily="34" charset="0"/>
                <a:cs typeface="Arial" pitchFamily="34" charset="0"/>
              </a:rPr>
              <a:t>примарне 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и</a:t>
            </a:r>
          </a:p>
          <a:p>
            <a:pPr algn="just">
              <a:spcBef>
                <a:spcPct val="0"/>
              </a:spcBef>
              <a:buFont typeface="Wingdings" pitchFamily="2" charset="2"/>
              <a:buChar char="ü"/>
            </a:pPr>
            <a:r>
              <a:rPr lang="sr-Cyrl-CS" sz="2400" b="1" i="1" dirty="0">
                <a:latin typeface="Arial" pitchFamily="34" charset="0"/>
                <a:cs typeface="Arial" pitchFamily="34" charset="0"/>
              </a:rPr>
              <a:t>секундарне библиографије</a:t>
            </a:r>
          </a:p>
          <a:p>
            <a:pPr algn="just">
              <a:spcBef>
                <a:spcPct val="0"/>
              </a:spcBef>
              <a:buFont typeface="Wingdings" pitchFamily="2" charset="2"/>
              <a:buChar char="ü"/>
            </a:pPr>
            <a:endParaRPr lang="sr-Cyrl-CS" sz="2400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У случају </a:t>
            </a:r>
            <a:r>
              <a:rPr lang="sr-Cyrl-CS" sz="2400" b="1" u="sng" dirty="0">
                <a:latin typeface="Arial" pitchFamily="34" charset="0"/>
                <a:cs typeface="Arial" pitchFamily="34" charset="0"/>
              </a:rPr>
              <a:t>примарних библиографија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, библиограф непосредно, </a:t>
            </a:r>
            <a:r>
              <a:rPr lang="hr-HR" sz="2400" b="1" dirty="0">
                <a:latin typeface="Arial" pitchFamily="34" charset="0"/>
                <a:cs typeface="Arial" pitchFamily="34" charset="0"/>
              </a:rPr>
              <a:t>de visu 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врши попис, имајући пред собом конкретан текст ("са књигом у руци" )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2400" b="1" u="sng" dirty="0">
                <a:latin typeface="Arial" pitchFamily="34" charset="0"/>
                <a:cs typeface="Arial" pitchFamily="34" charset="0"/>
              </a:rPr>
              <a:t>Секундарне библиографије</a:t>
            </a:r>
            <a:r>
              <a:rPr lang="sr-Cyrl-C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настају буквалним преузимањем библиографских јединица из других библиографија и извора, без очигледног проверавања њихове тачности </a:t>
            </a:r>
          </a:p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endParaRPr lang="sr-Cyrl-CS" sz="2400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За разлику од примарних, секундарне библиографије на тај начин не носе пуну стваралачку оригиналност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endParaRPr lang="sr-Cyrl-CS" sz="2400" dirty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950249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04800"/>
            <a:ext cx="9144000" cy="6096000"/>
          </a:xfrm>
        </p:spPr>
        <p:txBody>
          <a:bodyPr>
            <a:normAutofit lnSpcReduction="10000"/>
          </a:bodyPr>
          <a:lstStyle/>
          <a:p>
            <a:pPr algn="just">
              <a:spcBef>
                <a:spcPct val="0"/>
              </a:spcBef>
              <a:buNone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7. </a:t>
            </a:r>
            <a:r>
              <a:rPr lang="sr-Cyrl-CS" sz="2400" u="sng" dirty="0">
                <a:latin typeface="Arial" pitchFamily="34" charset="0"/>
                <a:cs typeface="Arial" pitchFamily="34" charset="0"/>
              </a:rPr>
              <a:t>Подела према распореду и класификацији грађе </a:t>
            </a:r>
          </a:p>
          <a:p>
            <a:pPr algn="just">
              <a:spcBef>
                <a:spcPct val="0"/>
              </a:spcBef>
              <a:buNone/>
            </a:pPr>
            <a:endParaRPr lang="sr-Cyrl-CS" sz="2400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2400" b="1" dirty="0">
                <a:latin typeface="Arial" pitchFamily="34" charset="0"/>
                <a:cs typeface="Arial" pitchFamily="34" charset="0"/>
              </a:rPr>
              <a:t>На основу библиографског распореда и класификације грађе,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 разликују се:</a:t>
            </a:r>
          </a:p>
          <a:p>
            <a:pPr algn="just">
              <a:spcBef>
                <a:spcPct val="0"/>
              </a:spcBef>
              <a:buFont typeface="Wingdings" pitchFamily="2" charset="2"/>
              <a:buChar char="ü"/>
            </a:pPr>
            <a:r>
              <a:rPr lang="sr-Cyrl-CS" sz="2400" b="1" i="1" dirty="0">
                <a:latin typeface="Arial" pitchFamily="34" charset="0"/>
                <a:cs typeface="Arial" pitchFamily="34" charset="0"/>
              </a:rPr>
              <a:t>хронолошка библиографија, </a:t>
            </a:r>
          </a:p>
          <a:p>
            <a:pPr algn="just">
              <a:spcBef>
                <a:spcPct val="0"/>
              </a:spcBef>
              <a:buFont typeface="Wingdings" pitchFamily="2" charset="2"/>
              <a:buChar char="ü"/>
            </a:pPr>
            <a:r>
              <a:rPr lang="sr-Cyrl-CS" sz="2400" b="1" i="1" dirty="0">
                <a:latin typeface="Arial" pitchFamily="34" charset="0"/>
                <a:cs typeface="Arial" pitchFamily="34" charset="0"/>
              </a:rPr>
              <a:t>ауторска библиографија, </a:t>
            </a:r>
          </a:p>
          <a:p>
            <a:pPr algn="just">
              <a:spcBef>
                <a:spcPct val="0"/>
              </a:spcBef>
              <a:buFont typeface="Wingdings" pitchFamily="2" charset="2"/>
              <a:buChar char="ü"/>
            </a:pPr>
            <a:r>
              <a:rPr lang="sr-Cyrl-CS" sz="2400" b="1" i="1" dirty="0">
                <a:latin typeface="Arial" pitchFamily="34" charset="0"/>
                <a:cs typeface="Arial" pitchFamily="34" charset="0"/>
              </a:rPr>
              <a:t>стручна библиографија, </a:t>
            </a:r>
          </a:p>
          <a:p>
            <a:pPr algn="just">
              <a:spcBef>
                <a:spcPct val="0"/>
              </a:spcBef>
              <a:buFont typeface="Wingdings" pitchFamily="2" charset="2"/>
              <a:buChar char="ü"/>
            </a:pPr>
            <a:r>
              <a:rPr lang="sr-Cyrl-CS" sz="2400" b="1" i="1" dirty="0">
                <a:latin typeface="Arial" pitchFamily="34" charset="0"/>
                <a:cs typeface="Arial" pitchFamily="34" charset="0"/>
              </a:rPr>
              <a:t>предметна библиографија и </a:t>
            </a:r>
          </a:p>
          <a:p>
            <a:pPr algn="just">
              <a:spcBef>
                <a:spcPct val="0"/>
              </a:spcBef>
              <a:buFont typeface="Wingdings" pitchFamily="2" charset="2"/>
              <a:buChar char="ü"/>
            </a:pPr>
            <a:r>
              <a:rPr lang="sr-Cyrl-CS" sz="2400" b="1" i="1" dirty="0">
                <a:latin typeface="Arial" pitchFamily="34" charset="0"/>
                <a:cs typeface="Arial" pitchFamily="34" charset="0"/>
              </a:rPr>
              <a:t>унакрсна библиографија</a:t>
            </a:r>
            <a:endParaRPr lang="en-US" sz="2400" b="1" i="1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ü"/>
            </a:pPr>
            <a:endParaRPr lang="sr-Cyrl-CS" sz="2400" b="1" i="1" dirty="0">
              <a:latin typeface="Arial" pitchFamily="34" charset="0"/>
              <a:cs typeface="Arial" pitchFamily="34" charset="0"/>
            </a:endParaRPr>
          </a:p>
          <a:p>
            <a:pPr marL="27432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Оне самим називом показују који </a:t>
            </a:r>
            <a:r>
              <a:rPr lang="hr-HR" sz="2400" dirty="0">
                <a:latin typeface="Arial" pitchFamily="34" charset="0"/>
                <a:cs typeface="Arial" pitchFamily="34" charset="0"/>
              </a:rPr>
              <a:t>je 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начин разврставања примењен - п</a:t>
            </a:r>
            <a:r>
              <a:rPr lang="hr-HR" sz="2400" dirty="0">
                <a:latin typeface="Arial" pitchFamily="34" charset="0"/>
                <a:cs typeface="Arial" pitchFamily="34" charset="0"/>
              </a:rPr>
              <a:t>o 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времену, према именима аутора, на основу струке или само одређеног предмета </a:t>
            </a:r>
          </a:p>
          <a:p>
            <a:pPr marL="27432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endParaRPr lang="sr-Cyrl-CS" sz="2400" dirty="0">
              <a:latin typeface="Arial" pitchFamily="34" charset="0"/>
              <a:cs typeface="Arial" pitchFamily="34" charset="0"/>
            </a:endParaRPr>
          </a:p>
          <a:p>
            <a:pPr marL="27432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Унакрсна библиографија подразумева комбинацију у распореду грађе, тако да се имају у виду аутор, струка и предмет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39457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58785" cy="5562600"/>
          </a:xfrm>
        </p:spPr>
        <p:txBody>
          <a:bodyPr/>
          <a:lstStyle/>
          <a:p>
            <a:pPr algn="just">
              <a:spcBef>
                <a:spcPct val="0"/>
              </a:spcBef>
              <a:buNone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8.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x-none" sz="2400" u="sng" dirty="0">
                <a:latin typeface="Arial" pitchFamily="34" charset="0"/>
                <a:cs typeface="Arial" pitchFamily="34" charset="0"/>
              </a:rPr>
              <a:t>Подела </a:t>
            </a:r>
            <a:r>
              <a:rPr lang="sr-Cyrl-CS" sz="2400" u="sng" dirty="0">
                <a:latin typeface="Arial" pitchFamily="34" charset="0"/>
                <a:cs typeface="Arial" pitchFamily="34" charset="0"/>
              </a:rPr>
              <a:t>према форми или облику који имају</a:t>
            </a:r>
            <a:endParaRPr lang="en-US" sz="2400" u="sng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0"/>
              </a:spcBef>
              <a:buNone/>
            </a:pPr>
            <a:endParaRPr lang="x-none" sz="2400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Последња, осма група библиографија, темељена </a:t>
            </a:r>
            <a:r>
              <a:rPr lang="hr-HR" sz="2400" dirty="0">
                <a:latin typeface="Arial" pitchFamily="34" charset="0"/>
                <a:cs typeface="Arial" pitchFamily="34" charset="0"/>
              </a:rPr>
              <a:t>je </a:t>
            </a:r>
            <a:r>
              <a:rPr lang="sr-Cyrl-CS" sz="2400" b="1" dirty="0">
                <a:latin typeface="Arial" pitchFamily="34" charset="0"/>
                <a:cs typeface="Arial" pitchFamily="34" charset="0"/>
              </a:rPr>
              <a:t>на њиховом облику или форми у којој су објављене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, тако да разликујемо:</a:t>
            </a:r>
          </a:p>
          <a:p>
            <a:pPr algn="just">
              <a:spcBef>
                <a:spcPct val="0"/>
              </a:spcBef>
              <a:buNone/>
            </a:pPr>
            <a:r>
              <a:rPr lang="sr-Cyrl-C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 </a:t>
            </a:r>
          </a:p>
          <a:p>
            <a:pPr algn="just">
              <a:spcBef>
                <a:spcPct val="0"/>
              </a:spcBef>
              <a:buFont typeface="Wingdings" pitchFamily="2" charset="2"/>
              <a:buChar char="ü"/>
            </a:pPr>
            <a:r>
              <a:rPr lang="sr-Cyrl-CS" sz="2400" b="1" i="1" dirty="0">
                <a:latin typeface="Arial" pitchFamily="34" charset="0"/>
                <a:cs typeface="Arial" pitchFamily="34" charset="0"/>
              </a:rPr>
              <a:t>самосталне библиографије - 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када су штампане као засебне књиге или као издвојени делови у периодичним публикацијама (сепарати), и</a:t>
            </a:r>
          </a:p>
          <a:p>
            <a:pPr algn="just">
              <a:spcBef>
                <a:spcPct val="0"/>
              </a:spcBef>
              <a:buNone/>
            </a:pPr>
            <a:endParaRPr lang="sr-Cyrl-CS" sz="2400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ü"/>
            </a:pPr>
            <a:r>
              <a:rPr lang="sr-Cyrl-CS" sz="2400" b="1" i="1" dirty="0">
                <a:latin typeface="Arial" pitchFamily="34" charset="0"/>
                <a:cs typeface="Arial" pitchFamily="34" charset="0"/>
              </a:rPr>
              <a:t>скривене библиографије -  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исказане најчешће као неопходан додатак неком тексту, на фусноти или на његовом крају, у форми такозване литературе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400724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060" y="1752600"/>
            <a:ext cx="9126940" cy="5486400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Подела библиографија на осам поменутих група, настала на основу неких конкретних и засебних критеријума, подразумева и ону основну поделу на </a:t>
            </a:r>
            <a:r>
              <a:rPr lang="sr-Cyrl-CS" sz="2400" b="1" i="1" dirty="0">
                <a:latin typeface="Arial" pitchFamily="34" charset="0"/>
                <a:cs typeface="Arial" pitchFamily="34" charset="0"/>
              </a:rPr>
              <a:t>опште </a:t>
            </a:r>
            <a:r>
              <a:rPr lang="hr-HR" sz="2400" b="1" i="1" dirty="0">
                <a:latin typeface="Arial" pitchFamily="34" charset="0"/>
                <a:cs typeface="Arial" pitchFamily="34" charset="0"/>
              </a:rPr>
              <a:t>u </a:t>
            </a:r>
            <a:r>
              <a:rPr lang="sr-Cyrl-CS" sz="2400" b="1" i="1" dirty="0">
                <a:latin typeface="Arial" pitchFamily="34" charset="0"/>
                <a:cs typeface="Arial" pitchFamily="34" charset="0"/>
              </a:rPr>
              <a:t>специјалне </a:t>
            </a:r>
            <a:r>
              <a:rPr lang="sr-Cyrl-CS" sz="2400" b="1" dirty="0">
                <a:latin typeface="Arial" pitchFamily="34" charset="0"/>
                <a:cs typeface="Arial" pitchFamily="34" charset="0"/>
              </a:rPr>
              <a:t>библиографије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, као и припадање некој од те две врсте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Нпр. резимирана библиографија, на основу осталих ознака (простор, време, врста грађе, карактер и намена, распоред и класификација, форма или облик), може да се испољи и као персонална, регионална, национална, интернационална, односно као ретроспективна, текућа или текућа кумулативна, затим као библиографија радова у периодици, библиографија дисертација итд.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900890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8D9EA4D8-749E-4CF0-A7C0-1BBC6FF4A9F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295400" y="971550"/>
            <a:ext cx="6553200" cy="4914900"/>
          </a:xfrm>
        </p:spPr>
      </p:pic>
    </p:spTree>
    <p:extLst>
      <p:ext uri="{BB962C8B-B14F-4D97-AF65-F5344CB8AC3E}">
        <p14:creationId xmlns:p14="http://schemas.microsoft.com/office/powerpoint/2010/main" val="171568244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12" y="1524000"/>
            <a:ext cx="9064388" cy="5029200"/>
          </a:xfrm>
        </p:spPr>
        <p:txBody>
          <a:bodyPr/>
          <a:lstStyle/>
          <a:p>
            <a:pPr algn="ctr">
              <a:spcBef>
                <a:spcPct val="0"/>
              </a:spcBef>
              <a:buNone/>
            </a:pPr>
            <a:r>
              <a:rPr lang="sr-Cyrl-CS" sz="2400" b="1" u="sng" dirty="0">
                <a:latin typeface="Arial" pitchFamily="34" charset="0"/>
                <a:cs typeface="Arial" pitchFamily="34" charset="0"/>
              </a:rPr>
              <a:t>РЕЗИМИРАНА (САДРЖАЈНА)   БИБЛИОГРАФИЈА</a:t>
            </a:r>
          </a:p>
          <a:p>
            <a:pPr algn="ctr">
              <a:spcBef>
                <a:spcPct val="0"/>
              </a:spcBef>
              <a:buNone/>
            </a:pPr>
            <a:endParaRPr lang="sr-Cyrl-CS" sz="2400" b="1" u="sng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0"/>
              </a:spcBef>
              <a:buNone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Од свих библиографских пописа који се у практичном раду јављају, најпунији сазнајни значај има резимирана (или садржајна) библиографска јединица, п</a:t>
            </a:r>
            <a:r>
              <a:rPr lang="hr-HR" sz="2400" dirty="0">
                <a:latin typeface="Arial" pitchFamily="34" charset="0"/>
                <a:cs typeface="Arial" pitchFamily="34" charset="0"/>
              </a:rPr>
              <a:t>a 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следствено томе и резимирана библиографија као целина</a:t>
            </a:r>
          </a:p>
          <a:p>
            <a:pPr algn="just">
              <a:spcBef>
                <a:spcPct val="0"/>
              </a:spcBef>
              <a:buNone/>
            </a:pPr>
            <a:endParaRPr lang="sr-Cyrl-CS" sz="2400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Поред основних библиографских елемената, уобичајених код свих библиографских јединица, садржајна библиографска јединица доноси кратак </a:t>
            </a:r>
            <a:r>
              <a:rPr lang="sr-Cyrl-CS" sz="2400" b="1" i="1" dirty="0">
                <a:latin typeface="Arial" pitchFamily="34" charset="0"/>
                <a:cs typeface="Arial" pitchFamily="34" charset="0"/>
              </a:rPr>
              <a:t>резиме</a:t>
            </a:r>
            <a:r>
              <a:rPr lang="sr-Cyrl-CS" sz="2400" i="1" dirty="0">
                <a:latin typeface="Arial" pitchFamily="34" charset="0"/>
                <a:cs typeface="Arial" pitchFamily="34" charset="0"/>
              </a:rPr>
              <a:t> 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(садржај, сумар, реферат) текста, који на тај начин указује на његов основни карактер и сврху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641345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362200"/>
            <a:ext cx="9067800" cy="4389437"/>
          </a:xfrm>
        </p:spPr>
        <p:txBody>
          <a:bodyPr/>
          <a:lstStyle/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Улога библиографа не треба да се своди на функцију оцењивача вредности текста који пописује </a:t>
            </a:r>
          </a:p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endParaRPr lang="sr-Cyrl-CS" sz="2400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Библиограф треба да се са истом дистанцом односи према сваком тексту и да му даје подједнаку пажњу, без обзира на његову величину, садржину и ставове изнесене у њему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74524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999" y="533400"/>
            <a:ext cx="8609463" cy="6096000"/>
          </a:xfrm>
        </p:spPr>
        <p:txBody>
          <a:bodyPr>
            <a:normAutofit fontScale="92500"/>
          </a:bodyPr>
          <a:lstStyle/>
          <a:p>
            <a:pPr algn="ctr" fontAlgn="auto">
              <a:spcAft>
                <a:spcPts val="0"/>
              </a:spcAft>
              <a:buNone/>
              <a:defRPr/>
            </a:pPr>
            <a:r>
              <a:rPr lang="sr-Cyrl-CS" sz="2800" b="1" u="sng" dirty="0">
                <a:latin typeface="Arial" pitchFamily="34" charset="0"/>
                <a:cs typeface="Arial" pitchFamily="34" charset="0"/>
              </a:rPr>
              <a:t>БИБЛИОГРАФСКИ ЕЛЕМЕНТИ</a:t>
            </a:r>
          </a:p>
          <a:p>
            <a:pPr fontAlgn="auto">
              <a:spcAft>
                <a:spcPts val="0"/>
              </a:spcAft>
              <a:buNone/>
              <a:defRPr/>
            </a:pPr>
            <a:endParaRPr lang="sr-Cyrl-CS" sz="2400" u="sng" dirty="0">
              <a:latin typeface="Arial" pitchFamily="34" charset="0"/>
              <a:cs typeface="Arial" pitchFamily="34" charset="0"/>
            </a:endParaRP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sr-Cyrl-CS" sz="2400" b="1" dirty="0">
                <a:latin typeface="Arial" pitchFamily="34" charset="0"/>
                <a:cs typeface="Arial" pitchFamily="34" charset="0"/>
              </a:rPr>
              <a:t>Библиографским елементима 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називамо основне делове из којих се састоји свака </a:t>
            </a:r>
            <a:r>
              <a:rPr lang="sr-Cyrl-CS" sz="2400" b="1" dirty="0">
                <a:latin typeface="Arial" pitchFamily="34" charset="0"/>
                <a:cs typeface="Arial" pitchFamily="34" charset="0"/>
              </a:rPr>
              <a:t>библиографска јединица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.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Број библиографских елемената није могуће прецизно одредити, али се у пракси обично зна шта све треба да уђе у обраду, како би библиографска јединица била потпуна 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sr-Cyrl-CS" sz="2400" u="sng" dirty="0">
                <a:latin typeface="Arial" pitchFamily="34" charset="0"/>
                <a:cs typeface="Arial" pitchFamily="34" charset="0"/>
              </a:rPr>
              <a:t>Обим и распоред 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библиографских елемената у једној библиографској јединици зависи и од карактера текста који пописујемо.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Сваки библиографски елеменат има врло јасну сврху и вредност, и засебно и у склопу библиографске јединице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Од прецизности у исписивању ових елемената зависи и исправност основних података које доноси библиографски текст.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endParaRPr lang="sr-Cyrl-CS" sz="2400" dirty="0">
              <a:latin typeface="Arial" pitchFamily="34" charset="0"/>
              <a:cs typeface="Arial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endParaRPr lang="sr-Cyrl-CS" sz="2400" dirty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034015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067800" cy="6096000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sr-Cyrl-CS" sz="2400" u="sng" dirty="0">
                <a:latin typeface="Arial" pitchFamily="34" charset="0"/>
                <a:cs typeface="Arial" pitchFamily="34" charset="0"/>
              </a:rPr>
              <a:t>Основне вредности у прављењу резимиране библиографије требало би да се искажу:</a:t>
            </a:r>
          </a:p>
          <a:p>
            <a:pPr algn="just">
              <a:buFont typeface="Wingdings" pitchFamily="2" charset="2"/>
              <a:buChar char="ü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у способности да се ухвати смисао текста, </a:t>
            </a:r>
          </a:p>
          <a:p>
            <a:pPr algn="just">
              <a:buFont typeface="Wingdings" pitchFamily="2" charset="2"/>
              <a:buChar char="ü"/>
            </a:pPr>
            <a:endParaRPr lang="sr-Cyrl-CS" sz="24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у вештини да се језгровито и на што мање простора саопшти његова садржина, и</a:t>
            </a:r>
          </a:p>
          <a:p>
            <a:pPr algn="just">
              <a:buFont typeface="Wingdings" pitchFamily="2" charset="2"/>
              <a:buChar char="ü"/>
            </a:pPr>
            <a:endParaRPr lang="sr-Cyrl-CS" sz="24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у ширем познавању материје коју </a:t>
            </a:r>
            <a:r>
              <a:rPr lang="hr-HR" sz="2400" dirty="0">
                <a:latin typeface="Arial" pitchFamily="34" charset="0"/>
                <a:cs typeface="Arial" pitchFamily="34" charset="0"/>
              </a:rPr>
              <a:t>je 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одређени текст донео  како би се могла пренети (у кратком садржају) суштина онога што текст доноси </a:t>
            </a:r>
          </a:p>
          <a:p>
            <a:pPr algn="just">
              <a:buFont typeface="Wingdings" pitchFamily="2" charset="2"/>
              <a:buChar char="ü"/>
            </a:pPr>
            <a:endParaRPr lang="sr-Cyrl-CS" sz="24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У односу на све облике библиографског пописа, резимирана библиографија најуспешније обавља  улогу информатора и посредника између штампаног и рукописног текста и његовог читаоца – корисника</a:t>
            </a:r>
          </a:p>
          <a:p>
            <a:pPr algn="just">
              <a:buFont typeface="Wingdings" pitchFamily="2" charset="2"/>
              <a:buChar char="ü"/>
            </a:pPr>
            <a:endParaRPr lang="sr-Cyrl-CS" sz="24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ü"/>
            </a:pPr>
            <a:endParaRPr lang="sr-Cyrl-CS" sz="2400" dirty="0">
              <a:latin typeface="Arial" pitchFamily="34" charset="0"/>
              <a:cs typeface="Arial" pitchFamily="34" charset="0"/>
            </a:endParaRPr>
          </a:p>
          <a:p>
            <a:endParaRPr lang="x-none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10518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76200" y="1295400"/>
            <a:ext cx="9144000" cy="6400800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endParaRPr lang="sr-Cyrl-CS" sz="24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Потреба да се дође до правовремене информације о најновијим научним достигнућима и нужност размене научних и других података (информација) у оквиру појединих наука, условили су појачану израду садржајних или резимираних библиографија</a:t>
            </a:r>
          </a:p>
          <a:p>
            <a:pPr algn="just">
              <a:buFont typeface="Wingdings" pitchFamily="2" charset="2"/>
              <a:buChar char="Ø"/>
            </a:pPr>
            <a:endParaRPr lang="sr-Cyrl-CS" sz="2400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Пример:</a:t>
            </a:r>
          </a:p>
          <a:p>
            <a:pPr algn="just">
              <a:buFont typeface="Wingdings" pitchFamily="2" charset="2"/>
              <a:buChar char="ü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Мирјана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 Боговац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, 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Војислав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Максимовић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, 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Лука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Шекара: </a:t>
            </a:r>
            <a:r>
              <a:rPr lang="sr-Cyrl-CS" sz="2400" b="1" i="1" dirty="0">
                <a:latin typeface="Arial" pitchFamily="34" charset="0"/>
                <a:cs typeface="Arial" pitchFamily="34" charset="0"/>
              </a:rPr>
              <a:t>Библиографија</a:t>
            </a:r>
            <a:r>
              <a:rPr lang="en-US" sz="24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sr-Cyrl-CS" sz="2400" b="1" i="1" dirty="0">
                <a:latin typeface="Arial" pitchFamily="34" charset="0"/>
                <a:cs typeface="Arial" pitchFamily="34" charset="0"/>
              </a:rPr>
              <a:t>радова</a:t>
            </a:r>
            <a:r>
              <a:rPr lang="en-US" sz="24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sr-Cyrl-CS" sz="2400" b="1" i="1" dirty="0">
                <a:latin typeface="Arial" pitchFamily="34" charset="0"/>
                <a:cs typeface="Arial" pitchFamily="34" charset="0"/>
              </a:rPr>
              <a:t>о</a:t>
            </a:r>
            <a:r>
              <a:rPr lang="en-US" sz="24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sr-Cyrl-CS" sz="2400" b="1" i="1" dirty="0">
                <a:latin typeface="Arial" pitchFamily="34" charset="0"/>
                <a:cs typeface="Arial" pitchFamily="34" charset="0"/>
              </a:rPr>
              <a:t>народној</a:t>
            </a:r>
            <a:r>
              <a:rPr lang="en-US" sz="24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sr-Cyrl-CS" sz="2400" b="1" i="1" dirty="0">
                <a:latin typeface="Arial" pitchFamily="34" charset="0"/>
                <a:cs typeface="Arial" pitchFamily="34" charset="0"/>
              </a:rPr>
              <a:t>књижевности</a:t>
            </a:r>
            <a:r>
              <a:rPr lang="en-US" sz="2400" b="1" i="1" dirty="0">
                <a:latin typeface="Arial" pitchFamily="34" charset="0"/>
                <a:cs typeface="Arial" pitchFamily="34" charset="0"/>
              </a:rPr>
              <a:t> I-VI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, 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Академија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наука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и умјетности Босне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и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Херцеговине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, 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Сарајево,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1972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,1974,1976,1977,1979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.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и 1981.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endParaRPr lang="sr-Cyrl-CS" sz="2400" dirty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270693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81200"/>
            <a:ext cx="9144000" cy="4389437"/>
          </a:xfrm>
        </p:spPr>
        <p:txBody>
          <a:bodyPr/>
          <a:lstStyle/>
          <a:p>
            <a:pPr algn="ctr">
              <a:buNone/>
            </a:pPr>
            <a:r>
              <a:rPr lang="sr-Cyrl-CS" sz="2400" b="1" u="sng" dirty="0">
                <a:latin typeface="Arial" pitchFamily="34" charset="0"/>
                <a:cs typeface="Arial" pitchFamily="34" charset="0"/>
              </a:rPr>
              <a:t>ПЕРСОНАЛНА БИБЛИОГРАФИЈА</a:t>
            </a:r>
          </a:p>
          <a:p>
            <a:pPr algn="ctr">
              <a:buNone/>
            </a:pPr>
            <a:endParaRPr lang="sr-Cyrl-CS" sz="2400" b="1" u="sng" dirty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en-US" sz="2400" b="1" u="sng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Обухвата само једно лице, тј. његове писане радове и текстове  или литературу о њему</a:t>
            </a:r>
          </a:p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endParaRPr lang="sr-Cyrl-CS" sz="2400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Обично се за предмет библиографског рада узимају личности од изузетног или пак посебног значаја у некој духовној области или из јавног живота уопште (истакнути књижевници и значајни научници, али и политичари итд.)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77715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31845" y="1387522"/>
            <a:ext cx="9067800" cy="5486400"/>
          </a:xfrm>
        </p:spPr>
        <p:txBody>
          <a:bodyPr/>
          <a:lstStyle/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Дакле, </a:t>
            </a:r>
            <a:r>
              <a:rPr lang="sr-Cyrl-CS" sz="2400" u="sng" dirty="0">
                <a:latin typeface="Arial" pitchFamily="34" charset="0"/>
                <a:cs typeface="Arial" pitchFamily="34" charset="0"/>
              </a:rPr>
              <a:t>персонална библиографија је:</a:t>
            </a:r>
          </a:p>
          <a:p>
            <a:pPr algn="just">
              <a:spcBef>
                <a:spcPct val="0"/>
              </a:spcBef>
              <a:buFont typeface="Wingdings" pitchFamily="2" charset="2"/>
              <a:buChar char="ü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попис радова неког аутора и </a:t>
            </a:r>
          </a:p>
          <a:p>
            <a:pPr algn="just">
              <a:spcBef>
                <a:spcPct val="0"/>
              </a:spcBef>
              <a:buFont typeface="Wingdings" pitchFamily="2" charset="2"/>
              <a:buChar char="ü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попис текстова о том аутору (обично се назива </a:t>
            </a:r>
            <a:r>
              <a:rPr lang="sr-Cyrl-CS" sz="2400" i="1" dirty="0">
                <a:latin typeface="Arial" pitchFamily="34" charset="0"/>
                <a:cs typeface="Arial" pitchFamily="34" charset="0"/>
              </a:rPr>
              <a:t>литература)</a:t>
            </a:r>
          </a:p>
          <a:p>
            <a:pPr algn="just">
              <a:spcBef>
                <a:spcPct val="0"/>
              </a:spcBef>
              <a:buFont typeface="Wingdings" pitchFamily="2" charset="2"/>
              <a:buChar char="ü"/>
            </a:pPr>
            <a:endParaRPr lang="sr-Cyrl-CS" sz="2400" i="1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Само у одређеним случајевима ради се један од ова два дела персоналне библиографије</a:t>
            </a:r>
          </a:p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endParaRPr lang="sr-Cyrl-CS" sz="2400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Нпр. постоје личности које нису ништа написале (или су чак биле неписмене), али су п</a:t>
            </a:r>
            <a:r>
              <a:rPr lang="hr-HR" sz="2400" dirty="0">
                <a:latin typeface="Arial" pitchFamily="34" charset="0"/>
                <a:cs typeface="Arial" pitchFamily="34" charset="0"/>
              </a:rPr>
              <a:t>o 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нечему биле истакнуте и значајне у историји неког народа, п</a:t>
            </a:r>
            <a:r>
              <a:rPr lang="hr-HR" sz="2400" dirty="0">
                <a:latin typeface="Arial" pitchFamily="34" charset="0"/>
                <a:cs typeface="Arial" pitchFamily="34" charset="0"/>
              </a:rPr>
              <a:t>a 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су о њима временом настали бројни текстови - персонална библиографија обухвата само литературу о њима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9255726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5021" y="1752600"/>
            <a:ext cx="9120116" cy="4389437"/>
          </a:xfrm>
        </p:spPr>
        <p:txBody>
          <a:bodyPr>
            <a:normAutofit lnSpcReduction="10000"/>
          </a:bodyPr>
          <a:lstStyle/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Персонална библиографија тражи и својеврсну класификацију пописаних библиографских јединица</a:t>
            </a:r>
          </a:p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endParaRPr lang="sr-Cyrl-CS" sz="2400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Ако се неки аутор није бавио само писањем властитих дела него и приређивањем или превођењем туђих, онда се примењује најчешће овај класификациони систем</a:t>
            </a:r>
          </a:p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endParaRPr lang="sr-Cyrl-CS" sz="2400" b="1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0"/>
              </a:spcBef>
              <a:buNone/>
            </a:pPr>
            <a:r>
              <a:rPr lang="hr-HR" sz="2400" b="1" dirty="0">
                <a:latin typeface="Arial" pitchFamily="34" charset="0"/>
                <a:cs typeface="Arial" pitchFamily="34" charset="0"/>
              </a:rPr>
              <a:t>a) </a:t>
            </a:r>
            <a:r>
              <a:rPr lang="sr-Cyrl-CS" sz="2400" b="1" dirty="0">
                <a:latin typeface="Arial" pitchFamily="34" charset="0"/>
                <a:cs typeface="Arial" pitchFamily="34" charset="0"/>
              </a:rPr>
              <a:t>самосталне књиге (и сепарати), </a:t>
            </a:r>
          </a:p>
          <a:p>
            <a:pPr algn="just">
              <a:spcBef>
                <a:spcPct val="0"/>
              </a:spcBef>
              <a:buNone/>
            </a:pPr>
            <a:r>
              <a:rPr lang="sr-Cyrl-CS" sz="2400" b="1" dirty="0">
                <a:latin typeface="Arial" pitchFamily="34" charset="0"/>
                <a:cs typeface="Arial" pitchFamily="34" charset="0"/>
              </a:rPr>
              <a:t>б) прилози у периодици, </a:t>
            </a:r>
          </a:p>
          <a:p>
            <a:pPr algn="just">
              <a:spcBef>
                <a:spcPct val="0"/>
              </a:spcBef>
              <a:buNone/>
            </a:pPr>
            <a:r>
              <a:rPr lang="sr-Cyrl-CS" sz="2400" b="1" dirty="0">
                <a:latin typeface="Arial" pitchFamily="34" charset="0"/>
                <a:cs typeface="Arial" pitchFamily="34" charset="0"/>
              </a:rPr>
              <a:t>в) приређивачки рад, </a:t>
            </a:r>
          </a:p>
          <a:p>
            <a:pPr algn="just">
              <a:spcBef>
                <a:spcPct val="0"/>
              </a:spcBef>
              <a:buNone/>
            </a:pPr>
            <a:r>
              <a:rPr lang="sr-Cyrl-CS" sz="2400" b="1" dirty="0">
                <a:latin typeface="Arial" pitchFamily="34" charset="0"/>
                <a:cs typeface="Arial" pitchFamily="34" charset="0"/>
              </a:rPr>
              <a:t>г</a:t>
            </a:r>
            <a:r>
              <a:rPr lang="hr-HR" sz="2400" b="1" dirty="0">
                <a:latin typeface="Arial" pitchFamily="34" charset="0"/>
                <a:cs typeface="Arial" pitchFamily="34" charset="0"/>
              </a:rPr>
              <a:t>) </a:t>
            </a:r>
            <a:r>
              <a:rPr lang="sr-Cyrl-CS" sz="2400" b="1" dirty="0">
                <a:latin typeface="Arial" pitchFamily="34" charset="0"/>
                <a:cs typeface="Arial" pitchFamily="34" charset="0"/>
              </a:rPr>
              <a:t>преводилачка делатност, </a:t>
            </a:r>
          </a:p>
          <a:p>
            <a:pPr algn="just">
              <a:spcBef>
                <a:spcPct val="0"/>
              </a:spcBef>
              <a:buNone/>
            </a:pPr>
            <a:r>
              <a:rPr lang="sr-Cyrl-CS" sz="2400" b="1" dirty="0">
                <a:latin typeface="Arial" pitchFamily="34" charset="0"/>
                <a:cs typeface="Arial" pitchFamily="34" charset="0"/>
              </a:rPr>
              <a:t>д) литература о аутору чију смо библиографију радили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3127452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05000"/>
            <a:ext cx="9067800" cy="4389437"/>
          </a:xfrm>
        </p:spPr>
        <p:txBody>
          <a:bodyPr/>
          <a:lstStyle/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Има писаца који су сами саставили  своју  библиографију - т</a:t>
            </a:r>
            <a:r>
              <a:rPr lang="hr-HR" sz="2400" dirty="0">
                <a:latin typeface="Arial" pitchFamily="34" charset="0"/>
                <a:cs typeface="Arial" pitchFamily="34" charset="0"/>
              </a:rPr>
              <a:t>o je  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својеврсна  </a:t>
            </a:r>
            <a:r>
              <a:rPr lang="sr-Cyrl-CS" sz="2400" b="1" i="1" dirty="0">
                <a:latin typeface="Arial" pitchFamily="34" charset="0"/>
                <a:cs typeface="Arial" pitchFamily="34" charset="0"/>
              </a:rPr>
              <a:t>аутобиблиографија</a:t>
            </a:r>
          </a:p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endParaRPr lang="sr-Cyrl-CS" sz="2400" b="1" i="1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2400" u="sng" dirty="0">
                <a:latin typeface="Arial" pitchFamily="34" charset="0"/>
                <a:cs typeface="Arial" pitchFamily="34" charset="0"/>
              </a:rPr>
              <a:t>Пример : </a:t>
            </a:r>
          </a:p>
          <a:p>
            <a:pPr algn="just">
              <a:spcBef>
                <a:spcPct val="0"/>
              </a:spcBef>
              <a:buFont typeface="Wingdings" pitchFamily="2" charset="2"/>
              <a:buChar char="ü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Димитрије Руварац: </a:t>
            </a:r>
            <a:r>
              <a:rPr lang="sr-Cyrl-CS" sz="2400" b="1" i="1" dirty="0">
                <a:latin typeface="Arial" pitchFamily="34" charset="0"/>
                <a:cs typeface="Arial" pitchFamily="34" charset="0"/>
              </a:rPr>
              <a:t>Аутобиографија </a:t>
            </a:r>
            <a:r>
              <a:rPr lang="hr-HR" sz="2400" b="1" i="1" dirty="0">
                <a:latin typeface="Arial" pitchFamily="34" charset="0"/>
                <a:cs typeface="Arial" pitchFamily="34" charset="0"/>
              </a:rPr>
              <a:t>u </a:t>
            </a:r>
            <a:r>
              <a:rPr lang="sr-Cyrl-CS" sz="2400" b="1" i="1" dirty="0">
                <a:latin typeface="Arial" pitchFamily="34" charset="0"/>
                <a:cs typeface="Arial" pitchFamily="34" charset="0"/>
              </a:rPr>
              <a:t>библиографија</a:t>
            </a:r>
            <a:r>
              <a:rPr lang="sr-Cyrl-CS" sz="2400" i="1" dirty="0">
                <a:latin typeface="Arial" pitchFamily="34" charset="0"/>
                <a:cs typeface="Arial" pitchFamily="34" charset="0"/>
              </a:rPr>
              <a:t>, 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"Застава", Нови Сад, 1927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0"/>
              </a:spcBef>
            </a:pPr>
            <a:endParaRPr lang="sr-Cyrl-CS" sz="2400" i="1" u="sng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Због тематске сведености на једну особу, персонална библиографија има ограничену информативну и сазнајну функцију, што ипак не умањује њен значај за опште оцењивање и истраживање личности на коју се односи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4009647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05000"/>
            <a:ext cx="9067800" cy="4389437"/>
          </a:xfrm>
        </p:spPr>
        <p:txBody>
          <a:bodyPr/>
          <a:lstStyle/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2400" u="sng" dirty="0">
                <a:latin typeface="Arial" pitchFamily="34" charset="0"/>
                <a:cs typeface="Arial" pitchFamily="34" charset="0"/>
              </a:rPr>
              <a:t>Примери:</a:t>
            </a:r>
          </a:p>
          <a:p>
            <a:pPr algn="just">
              <a:spcBef>
                <a:spcPct val="0"/>
              </a:spcBef>
              <a:buNone/>
            </a:pPr>
            <a:r>
              <a:rPr lang="sr-Cyrl-CS" sz="2400" u="sng" dirty="0">
                <a:latin typeface="Arial" pitchFamily="34" charset="0"/>
                <a:cs typeface="Arial" pitchFamily="34" charset="0"/>
              </a:rPr>
              <a:t> </a:t>
            </a:r>
          </a:p>
          <a:p>
            <a:pPr algn="just">
              <a:spcBef>
                <a:spcPct val="0"/>
              </a:spcBef>
              <a:buFont typeface="Wingdings" pitchFamily="2" charset="2"/>
              <a:buChar char="ü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Љубомир Дурковић-Јакшић: </a:t>
            </a:r>
            <a:r>
              <a:rPr lang="sr-Cyrl-CS" sz="2400" b="1" i="1" dirty="0">
                <a:latin typeface="Arial" pitchFamily="34" charset="0"/>
                <a:cs typeface="Arial" pitchFamily="34" charset="0"/>
              </a:rPr>
              <a:t>Библиографија о Његошу</a:t>
            </a:r>
            <a:r>
              <a:rPr lang="sr-Cyrl-CS" sz="2400" i="1" dirty="0">
                <a:latin typeface="Arial" pitchFamily="34" charset="0"/>
                <a:cs typeface="Arial" pitchFamily="34" charset="0"/>
              </a:rPr>
              <a:t>, 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"Просвета", Београд, 1951</a:t>
            </a:r>
          </a:p>
          <a:p>
            <a:pPr marL="0" indent="0" algn="just">
              <a:spcBef>
                <a:spcPct val="0"/>
              </a:spcBef>
              <a:buNone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 </a:t>
            </a:r>
          </a:p>
          <a:p>
            <a:pPr algn="just">
              <a:spcBef>
                <a:spcPct val="0"/>
              </a:spcBef>
              <a:buFont typeface="Wingdings" pitchFamily="2" charset="2"/>
              <a:buChar char="ü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Иванка Веселинов и Теодора Петровић: </a:t>
            </a:r>
            <a:r>
              <a:rPr lang="sr-Cyrl-CS" sz="2400" b="1" i="1" dirty="0">
                <a:latin typeface="Arial" pitchFamily="34" charset="0"/>
                <a:cs typeface="Arial" pitchFamily="34" charset="0"/>
              </a:rPr>
              <a:t>Библиографија Бранка Радичевића</a:t>
            </a:r>
            <a:r>
              <a:rPr lang="sr-Cyrl-CS" sz="2400" i="1" dirty="0">
                <a:latin typeface="Arial" pitchFamily="34" charset="0"/>
                <a:cs typeface="Arial" pitchFamily="34" charset="0"/>
              </a:rPr>
              <a:t>, 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Матица српска, Нови Сад, 1974</a:t>
            </a:r>
          </a:p>
          <a:p>
            <a:pPr algn="just">
              <a:spcBef>
                <a:spcPct val="0"/>
              </a:spcBef>
              <a:buFont typeface="Wingdings" pitchFamily="2" charset="2"/>
              <a:buChar char="ü"/>
            </a:pPr>
            <a:endParaRPr lang="sr-Cyrl-CS" sz="2400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ü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Голуб Добрашиновић: </a:t>
            </a:r>
            <a:r>
              <a:rPr lang="sr-Cyrl-CS" sz="2400" b="1" i="1" dirty="0">
                <a:latin typeface="Arial" pitchFamily="34" charset="0"/>
                <a:cs typeface="Arial" pitchFamily="34" charset="0"/>
              </a:rPr>
              <a:t>Библиографија списа Вука Караџића</a:t>
            </a:r>
            <a:r>
              <a:rPr lang="sr-Cyrl-CS" sz="2400" i="1" dirty="0">
                <a:latin typeface="Arial" pitchFamily="34" charset="0"/>
                <a:cs typeface="Arial" pitchFamily="34" charset="0"/>
              </a:rPr>
              <a:t>, 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Сабрана дела Вука Караџића, књига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XXXVI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, "Просвета", Београд, 1974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3530351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76400"/>
            <a:ext cx="9120116" cy="5181600"/>
          </a:xfrm>
        </p:spPr>
        <p:txBody>
          <a:bodyPr/>
          <a:lstStyle/>
          <a:p>
            <a:pPr algn="just">
              <a:spcBef>
                <a:spcPct val="0"/>
              </a:spcBef>
              <a:buFont typeface="Wingdings" pitchFamily="2" charset="2"/>
              <a:buChar char="ü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Силвија Ђурић: </a:t>
            </a:r>
            <a:r>
              <a:rPr lang="sr-Cyrl-CS" sz="2400" b="1" i="1" dirty="0">
                <a:latin typeface="Arial" pitchFamily="34" charset="0"/>
                <a:cs typeface="Arial" pitchFamily="34" charset="0"/>
              </a:rPr>
              <a:t>Библиографија Ђуре Јакшића</a:t>
            </a:r>
            <a:r>
              <a:rPr lang="sr-Cyrl-CS" sz="2400" i="1" dirty="0">
                <a:latin typeface="Arial" pitchFamily="34" charset="0"/>
                <a:cs typeface="Arial" pitchFamily="34" charset="0"/>
              </a:rPr>
              <a:t>, 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Народна библиотека Србије и Библиотека Матице српске, Београд, 1984</a:t>
            </a:r>
          </a:p>
          <a:p>
            <a:pPr algn="just">
              <a:spcBef>
                <a:spcPct val="0"/>
              </a:spcBef>
              <a:buFont typeface="Wingdings" pitchFamily="2" charset="2"/>
              <a:buChar char="ü"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ü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Гордана Поповић</a:t>
            </a:r>
            <a:r>
              <a:rPr lang="sr-Cyrl-CS" sz="2400" b="1" dirty="0">
                <a:latin typeface="Arial" pitchFamily="34" charset="0"/>
                <a:cs typeface="Arial" pitchFamily="34" charset="0"/>
              </a:rPr>
              <a:t>: </a:t>
            </a:r>
            <a:r>
              <a:rPr lang="sr-Cyrl-CS" sz="2400" b="1" i="1" dirty="0">
                <a:latin typeface="Arial" pitchFamily="34" charset="0"/>
                <a:cs typeface="Arial" pitchFamily="34" charset="0"/>
              </a:rPr>
              <a:t>Иво Андрић - библиографија дела, превода </a:t>
            </a:r>
            <a:r>
              <a:rPr lang="hr-HR" sz="2400" b="1" i="1" dirty="0">
                <a:latin typeface="Arial" pitchFamily="34" charset="0"/>
                <a:cs typeface="Arial" pitchFamily="34" charset="0"/>
              </a:rPr>
              <a:t>u </a:t>
            </a:r>
            <a:r>
              <a:rPr lang="sr-Cyrl-CS" sz="2400" b="1" i="1" dirty="0">
                <a:latin typeface="Arial" pitchFamily="34" charset="0"/>
                <a:cs typeface="Arial" pitchFamily="34" charset="0"/>
              </a:rPr>
              <a:t>литературе, 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Српска академија наука и уметности, Београд, 1974 </a:t>
            </a:r>
          </a:p>
          <a:p>
            <a:pPr algn="just">
              <a:spcBef>
                <a:spcPct val="0"/>
              </a:spcBef>
              <a:buFont typeface="Wingdings" pitchFamily="2" charset="2"/>
              <a:buChar char="ü"/>
            </a:pPr>
            <a:endParaRPr lang="sr-Cyrl-CS" sz="2400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ü"/>
            </a:pPr>
            <a:r>
              <a:rPr lang="sr-Cyrl-CS" sz="2400" b="1" i="1" dirty="0">
                <a:latin typeface="Arial" pitchFamily="34" charset="0"/>
                <a:cs typeface="Arial" pitchFamily="34" charset="0"/>
              </a:rPr>
              <a:t>БИБЛИОГРАФИЈА Иве Андрића</a:t>
            </a:r>
            <a:r>
              <a:rPr lang="sr-Cyrl-CS" sz="2400" i="1" dirty="0">
                <a:latin typeface="Arial" pitchFamily="34" charset="0"/>
                <a:cs typeface="Arial" pitchFamily="34" charset="0"/>
              </a:rPr>
              <a:t> : (1911-2011) 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/ аутори Љиљана Клевернић (координатор) ... [и др.] ; главни уредник Миро Вуксановић. - Београд : Задужбина Иве Андрића : Српска академија наука и уметности ; Нови Сад : Библиотека Матице српске, 2011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2197152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5922" y="1828800"/>
            <a:ext cx="9144000" cy="4724400"/>
          </a:xfrm>
        </p:spPr>
        <p:txBody>
          <a:bodyPr/>
          <a:lstStyle/>
          <a:p>
            <a:pPr algn="ctr">
              <a:spcBef>
                <a:spcPct val="0"/>
              </a:spcBef>
              <a:buNone/>
            </a:pPr>
            <a:r>
              <a:rPr lang="sr-Cyrl-CS" sz="2400" b="1" u="sng" dirty="0">
                <a:latin typeface="Arial" pitchFamily="34" charset="0"/>
                <a:cs typeface="Arial" pitchFamily="34" charset="0"/>
              </a:rPr>
              <a:t>РЕГИОНАЛНА ИЛИ ЛОКАЛНА БИБЛИОГРАФИЈА</a:t>
            </a:r>
            <a:endParaRPr lang="en-US" sz="2400" b="1" u="sng" dirty="0"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ct val="0"/>
              </a:spcBef>
              <a:buNone/>
            </a:pPr>
            <a:endParaRPr lang="en-US" sz="2400" b="1" u="sng" dirty="0"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ct val="0"/>
              </a:spcBef>
              <a:buNone/>
            </a:pPr>
            <a:endParaRPr lang="sr-Cyrl-CS" sz="2400" u="sng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Тематски оквири регионалне библиографије су сведени на уже територијално подручје, на неки мањи или већи регион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То може бити и само један град или градско подручје са његовим природним залеђем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Регионалне библиографије, које су самим својим карактером тематски уске, могу бити сведене и на веома мали предмет пописивања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5335135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0"/>
            <a:ext cx="9067800" cy="4389437"/>
          </a:xfrm>
        </p:spPr>
        <p:txBody>
          <a:bodyPr/>
          <a:lstStyle/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Ова врста библиографије може да обухвати само неки аспект у писаном облику (регионална књижевност, журналистика, наука итд.) из кога </a:t>
            </a:r>
            <a:r>
              <a:rPr lang="hr-HR" sz="2400" dirty="0">
                <a:latin typeface="Arial" pitchFamily="34" charset="0"/>
                <a:cs typeface="Arial" pitchFamily="34" charset="0"/>
              </a:rPr>
              <a:t>je 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обрађиван, описиван или оцењиван неки регион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Регионалне библиографије се могу свести на краћи или дужи временски период у коме су настали неки текстови који се непосредно тичу конкретног региона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196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1F858F-8768-4940-A624-D8A4090F8F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304800"/>
            <a:ext cx="8686800" cy="6248400"/>
          </a:xfrm>
        </p:spPr>
        <p:txBody>
          <a:bodyPr>
            <a:normAutofit fontScale="92500" lnSpcReduction="10000"/>
          </a:bodyPr>
          <a:lstStyle/>
          <a:p>
            <a:pPr algn="just"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sr-Cyrl-CS" dirty="0">
                <a:latin typeface="Arial" pitchFamily="34" charset="0"/>
                <a:cs typeface="Arial" pitchFamily="34" charset="0"/>
              </a:rPr>
              <a:t>У зависности од предмета библиографије, библиографска јединица садржи следеће елементе: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sr-Cyrl-CS" b="1" u="sng" dirty="0">
              <a:latin typeface="Arial" pitchFamily="34" charset="0"/>
              <a:cs typeface="Arial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sr-Cyrl-CS" b="1" u="sng" dirty="0">
                <a:latin typeface="Arial" pitchFamily="34" charset="0"/>
                <a:cs typeface="Arial" pitchFamily="34" charset="0"/>
              </a:rPr>
              <a:t>За опис монографске публикације:</a:t>
            </a:r>
          </a:p>
          <a:p>
            <a:pPr marL="0" indent="0" algn="just" fontAlgn="auto">
              <a:spcBef>
                <a:spcPts val="600"/>
              </a:spcBef>
              <a:spcAft>
                <a:spcPts val="0"/>
              </a:spcAft>
              <a:buClr>
                <a:schemeClr val="hlink"/>
              </a:buClr>
              <a:buSzPct val="90000"/>
              <a:buNone/>
              <a:defRPr/>
            </a:pPr>
            <a:r>
              <a:rPr lang="sr-Cyrl-CS" dirty="0">
                <a:latin typeface="Arial" pitchFamily="34" charset="0"/>
                <a:cs typeface="Arial" pitchFamily="34" charset="0"/>
              </a:rPr>
              <a:t>1. Презиме и име аутора</a:t>
            </a:r>
          </a:p>
          <a:p>
            <a:pPr marL="0" indent="0" algn="just" fontAlgn="auto">
              <a:spcBef>
                <a:spcPts val="600"/>
              </a:spcBef>
              <a:spcAft>
                <a:spcPts val="0"/>
              </a:spcAft>
              <a:buClr>
                <a:schemeClr val="hlink"/>
              </a:buClr>
              <a:buSzPct val="90000"/>
              <a:buNone/>
              <a:defRPr/>
            </a:pPr>
            <a:r>
              <a:rPr lang="sr-Cyrl-CS" dirty="0">
                <a:latin typeface="Arial" pitchFamily="34" charset="0"/>
                <a:cs typeface="Arial" pitchFamily="34" charset="0"/>
              </a:rPr>
              <a:t>2. Назив публикације</a:t>
            </a:r>
          </a:p>
          <a:p>
            <a:pPr marL="0" indent="0" algn="just" fontAlgn="auto">
              <a:spcBef>
                <a:spcPts val="600"/>
              </a:spcBef>
              <a:spcAft>
                <a:spcPts val="0"/>
              </a:spcAft>
              <a:buClr>
                <a:schemeClr val="hlink"/>
              </a:buClr>
              <a:buSzPct val="90000"/>
              <a:buNone/>
              <a:defRPr/>
            </a:pPr>
            <a:r>
              <a:rPr lang="sr-Cyrl-CS" dirty="0">
                <a:latin typeface="Arial" pitchFamily="34" charset="0"/>
                <a:cs typeface="Arial" pitchFamily="34" charset="0"/>
              </a:rPr>
              <a:t>3. Назив издавача</a:t>
            </a:r>
          </a:p>
          <a:p>
            <a:pPr marL="0" indent="0" algn="just" fontAlgn="auto">
              <a:spcBef>
                <a:spcPts val="600"/>
              </a:spcBef>
              <a:spcAft>
                <a:spcPts val="0"/>
              </a:spcAft>
              <a:buClr>
                <a:schemeClr val="hlink"/>
              </a:buClr>
              <a:buSzPct val="90000"/>
              <a:buNone/>
              <a:defRPr/>
            </a:pPr>
            <a:r>
              <a:rPr lang="sr-Cyrl-CS" dirty="0">
                <a:latin typeface="Arial" pitchFamily="34" charset="0"/>
                <a:cs typeface="Arial" pitchFamily="34" charset="0"/>
              </a:rPr>
              <a:t>4. Место издања</a:t>
            </a:r>
          </a:p>
          <a:p>
            <a:pPr marL="0" indent="0" algn="just" fontAlgn="auto">
              <a:spcBef>
                <a:spcPts val="600"/>
              </a:spcBef>
              <a:spcAft>
                <a:spcPts val="0"/>
              </a:spcAft>
              <a:buClr>
                <a:schemeClr val="hlink"/>
              </a:buClr>
              <a:buSzPct val="90000"/>
              <a:buNone/>
              <a:defRPr/>
            </a:pPr>
            <a:r>
              <a:rPr lang="sr-Cyrl-CS" dirty="0">
                <a:latin typeface="Arial" pitchFamily="34" charset="0"/>
                <a:cs typeface="Arial" pitchFamily="34" charset="0"/>
              </a:rPr>
              <a:t>5. Година издања</a:t>
            </a:r>
          </a:p>
          <a:p>
            <a:pPr marL="0" indent="0" algn="just" fontAlgn="auto">
              <a:spcBef>
                <a:spcPts val="600"/>
              </a:spcBef>
              <a:spcAft>
                <a:spcPts val="0"/>
              </a:spcAft>
              <a:buClr>
                <a:schemeClr val="hlink"/>
              </a:buClr>
              <a:buSzPct val="90000"/>
              <a:buNone/>
              <a:defRPr/>
            </a:pPr>
            <a:r>
              <a:rPr lang="sr-Cyrl-CS" dirty="0">
                <a:latin typeface="Arial" pitchFamily="34" charset="0"/>
                <a:cs typeface="Arial" pitchFamily="34" charset="0"/>
              </a:rPr>
              <a:t>6. Број страна</a:t>
            </a:r>
          </a:p>
          <a:p>
            <a:pPr marL="0" indent="0" algn="just" fontAlgn="auto">
              <a:spcBef>
                <a:spcPts val="600"/>
              </a:spcBef>
              <a:spcAft>
                <a:spcPts val="0"/>
              </a:spcAft>
              <a:buClr>
                <a:schemeClr val="hlink"/>
              </a:buClr>
              <a:buSzPct val="90000"/>
              <a:buNone/>
              <a:defRPr/>
            </a:pPr>
            <a:r>
              <a:rPr lang="sr-Cyrl-CS" dirty="0">
                <a:latin typeface="Arial" pitchFamily="34" charset="0"/>
                <a:cs typeface="Arial" pitchFamily="34" charset="0"/>
              </a:rPr>
              <a:t>7. Формат</a:t>
            </a:r>
          </a:p>
          <a:p>
            <a:pPr marL="0" indent="0" algn="just" fontAlgn="auto">
              <a:spcBef>
                <a:spcPts val="600"/>
              </a:spcBef>
              <a:spcAft>
                <a:spcPts val="0"/>
              </a:spcAft>
              <a:buClr>
                <a:schemeClr val="hlink"/>
              </a:buClr>
              <a:buSzPct val="90000"/>
              <a:buNone/>
              <a:defRPr/>
            </a:pPr>
            <a:r>
              <a:rPr lang="sr-Cyrl-CS" dirty="0">
                <a:latin typeface="Arial" pitchFamily="34" charset="0"/>
                <a:cs typeface="Arial" pitchFamily="34" charset="0"/>
              </a:rPr>
              <a:t>8. Писмо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2893259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05000"/>
            <a:ext cx="9067800" cy="4389437"/>
          </a:xfrm>
        </p:spPr>
        <p:txBody>
          <a:bodyPr>
            <a:normAutofit lnSpcReduction="10000"/>
          </a:bodyPr>
          <a:lstStyle/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Нарочит облик ове врсте библиографије представља </a:t>
            </a:r>
            <a:r>
              <a:rPr lang="sr-Cyrl-CS" sz="2400" b="1" dirty="0">
                <a:latin typeface="Arial" pitchFamily="34" charset="0"/>
                <a:cs typeface="Arial" pitchFamily="34" charset="0"/>
              </a:rPr>
              <a:t>регионална библиографија периодике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За свој предмет пописивања она узима часописе, новине, годишњаке, календаре и сл. који су излазили на неком ужем подручју или у само једном граду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У неким случајевима регионалне библиографије се раде и зато што нема комплетних општих или посебних (специјалних) библиографија које обухватају све видове човековог живота и деловања на свеукупним географским просторима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1102474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134901" cy="5181600"/>
          </a:xfrm>
        </p:spPr>
        <p:txBody>
          <a:bodyPr>
            <a:normAutofit lnSpcReduction="10000"/>
          </a:bodyPr>
          <a:lstStyle/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У вези са овом врстом библиографије појављују се и појмови </a:t>
            </a:r>
            <a:r>
              <a:rPr lang="sr-Cyrl-CS" sz="2400" b="1" i="1" u="sng" dirty="0">
                <a:latin typeface="Arial" pitchFamily="34" charset="0"/>
                <a:cs typeface="Arial" pitchFamily="34" charset="0"/>
              </a:rPr>
              <a:t>локална</a:t>
            </a:r>
            <a:r>
              <a:rPr lang="sr-Cyrl-CS" sz="24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и </a:t>
            </a:r>
            <a:r>
              <a:rPr lang="sr-Cyrl-CS" sz="2400" b="1" i="1" u="sng" dirty="0">
                <a:latin typeface="Arial" pitchFamily="34" charset="0"/>
                <a:cs typeface="Arial" pitchFamily="34" charset="0"/>
              </a:rPr>
              <a:t>завичајна</a:t>
            </a:r>
            <a:r>
              <a:rPr lang="sr-Cyrl-CS" sz="2400" i="1" dirty="0">
                <a:latin typeface="Arial" pitchFamily="34" charset="0"/>
                <a:cs typeface="Arial" pitchFamily="34" charset="0"/>
              </a:rPr>
              <a:t> 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библиографија -означавају исто оно што и регионална библиографија</a:t>
            </a:r>
          </a:p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endParaRPr lang="sr-Cyrl-CS" sz="2400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Примери:</a:t>
            </a:r>
          </a:p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endParaRPr lang="sr-Cyrl-CS" sz="2400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ü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Миодраг Живанов: </a:t>
            </a:r>
            <a:r>
              <a:rPr lang="sr-Cyrl-CS" sz="2400" b="1" i="1" dirty="0">
                <a:latin typeface="Arial" pitchFamily="34" charset="0"/>
                <a:cs typeface="Arial" pitchFamily="34" charset="0"/>
              </a:rPr>
              <a:t>Панчевачка библиографија</a:t>
            </a:r>
            <a:r>
              <a:rPr lang="en-US" sz="2400" b="1" i="1" dirty="0">
                <a:latin typeface="Arial" pitchFamily="34" charset="0"/>
                <a:cs typeface="Arial" pitchFamily="34" charset="0"/>
              </a:rPr>
              <a:t> :</a:t>
            </a:r>
            <a:r>
              <a:rPr lang="sr-Cyrl-CS" sz="2400" b="1" i="1" dirty="0">
                <a:latin typeface="Arial" pitchFamily="34" charset="0"/>
                <a:cs typeface="Arial" pitchFamily="34" charset="0"/>
              </a:rPr>
              <a:t> 1833-1960, 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Народна библиотека Србије, Београд и Народна библиотека "Вељко Влаховић", Панчево, 1985 </a:t>
            </a:r>
          </a:p>
          <a:p>
            <a:pPr algn="just">
              <a:spcBef>
                <a:spcPct val="0"/>
              </a:spcBef>
              <a:buFont typeface="Wingdings" pitchFamily="2" charset="2"/>
              <a:buChar char="ü"/>
            </a:pPr>
            <a:endParaRPr lang="sr-Cyrl-CS" sz="2400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ü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Миодраг Живанов, Јелена Јелић и Ксенија Б. Лазић: </a:t>
            </a:r>
            <a:r>
              <a:rPr lang="sr-Cyrl-CS" sz="2400" b="1" i="1" dirty="0">
                <a:latin typeface="Arial" pitchFamily="34" charset="0"/>
                <a:cs typeface="Arial" pitchFamily="34" charset="0"/>
              </a:rPr>
              <a:t>Библиографија Врања</a:t>
            </a:r>
            <a:r>
              <a:rPr lang="en-US" sz="2400" b="1" i="1" dirty="0">
                <a:latin typeface="Arial" pitchFamily="34" charset="0"/>
                <a:cs typeface="Arial" pitchFamily="34" charset="0"/>
              </a:rPr>
              <a:t> :</a:t>
            </a:r>
            <a:r>
              <a:rPr lang="sr-Cyrl-CS" sz="2400" b="1" i="1" dirty="0">
                <a:latin typeface="Arial" pitchFamily="34" charset="0"/>
                <a:cs typeface="Arial" pitchFamily="34" charset="0"/>
              </a:rPr>
              <a:t> 1883-1978, 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Народна библиотека Србије, Београд и Народна библиотека "Бора Станковић", Врање, 1988 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2935353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52400" y="1828800"/>
            <a:ext cx="9296400" cy="4389437"/>
          </a:xfrm>
        </p:spPr>
        <p:txBody>
          <a:bodyPr>
            <a:normAutofit lnSpcReduction="10000"/>
          </a:bodyPr>
          <a:lstStyle/>
          <a:p>
            <a:pPr algn="ctr">
              <a:spcBef>
                <a:spcPct val="0"/>
              </a:spcBef>
              <a:buNone/>
            </a:pPr>
            <a:r>
              <a:rPr lang="sr-Cyrl-CS" sz="2400" b="1" u="sng" dirty="0">
                <a:latin typeface="Arial" pitchFamily="34" charset="0"/>
                <a:cs typeface="Arial" pitchFamily="34" charset="0"/>
              </a:rPr>
              <a:t>НАЦИОНАЛНА БИБЛИОГРАФИЈА</a:t>
            </a:r>
          </a:p>
          <a:p>
            <a:pPr algn="ctr">
              <a:spcBef>
                <a:spcPct val="0"/>
              </a:spcBef>
              <a:buNone/>
            </a:pPr>
            <a:endParaRPr lang="en-US" sz="2400" b="1" u="sng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0"/>
              </a:spcBef>
            </a:pPr>
            <a:endParaRPr lang="sr-Cyrl-CS" sz="2400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Национална библиографија обухвата попис пис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a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не продукције целог једног народа или једне земље (државе) у малом или веома великом временском раздобљу (нпр. од почетка штампарства па све до нашег времена)</a:t>
            </a:r>
          </a:p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endParaRPr lang="sr-Cyrl-CS" sz="2400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Национална (народна) библиографија представља темељан облик библиографске делатности, п</a:t>
            </a:r>
            <a:r>
              <a:rPr lang="hr-HR" sz="2400" dirty="0">
                <a:latin typeface="Arial" pitchFamily="34" charset="0"/>
                <a:cs typeface="Arial" pitchFamily="34" charset="0"/>
              </a:rPr>
              <a:t>a joj 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у вредносном смислу припада и челна позиција међу врстама библиографија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9507738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05000"/>
            <a:ext cx="9111018" cy="4389437"/>
          </a:xfrm>
        </p:spPr>
        <p:txBody>
          <a:bodyPr>
            <a:normAutofit lnSpcReduction="10000"/>
          </a:bodyPr>
          <a:lstStyle/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Сам појам </a:t>
            </a:r>
            <a:r>
              <a:rPr lang="sr-Cyrl-CS" sz="2400" i="1" u="sng" dirty="0">
                <a:latin typeface="Arial" pitchFamily="34" charset="0"/>
                <a:cs typeface="Arial" pitchFamily="34" charset="0"/>
              </a:rPr>
              <a:t>национална библиографија</a:t>
            </a:r>
            <a:r>
              <a:rPr lang="sr-Cyrl-CS" sz="2400" i="1" dirty="0">
                <a:latin typeface="Arial" pitchFamily="34" charset="0"/>
                <a:cs typeface="Arial" pitchFamily="34" charset="0"/>
              </a:rPr>
              <a:t> 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различито се схвата у појединим земљама и друштвеним системима</a:t>
            </a:r>
          </a:p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endParaRPr lang="sr-Cyrl-CS" sz="2400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Суштинске разлике у схватањима условиле су одржавање Међународне конференције библиографа, коју </a:t>
            </a:r>
            <a:r>
              <a:rPr lang="hr-HR" sz="2400" dirty="0">
                <a:latin typeface="Arial" pitchFamily="34" charset="0"/>
                <a:cs typeface="Arial" pitchFamily="34" charset="0"/>
              </a:rPr>
              <a:t>je 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организовала Народна библиотека у Варшави (септембра 1957. године)</a:t>
            </a:r>
          </a:p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endParaRPr lang="sr-Cyrl-CS" sz="2400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r>
              <a:rPr lang="hr-HR" sz="2400" dirty="0">
                <a:latin typeface="Arial" pitchFamily="34" charset="0"/>
                <a:cs typeface="Arial" pitchFamily="34" charset="0"/>
              </a:rPr>
              <a:t>Ha 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овој конференцији су представници девет европских земаља учинили покушај да се уједначе бар нека основна терминолошка и суштинска поимања појма национална библиографија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9082731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441267"/>
            <a:ext cx="8991600" cy="4389437"/>
          </a:xfrm>
        </p:spPr>
        <p:txBody>
          <a:bodyPr/>
          <a:lstStyle/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На варшавској библиографској конференцији није постигнуто јединствено гледиште </a:t>
            </a:r>
          </a:p>
          <a:p>
            <a:pPr algn="just">
              <a:spcBef>
                <a:spcPct val="0"/>
              </a:spcBef>
              <a:buNone/>
            </a:pPr>
            <a:endParaRPr lang="sr-Cyrl-CS" sz="2400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0"/>
              </a:spcBef>
              <a:buNone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  “Међународна конференција библиографа констатује да постоје разлике у схватању појма национална библиографија и сматра да </a:t>
            </a:r>
            <a:r>
              <a:rPr lang="hr-HR" sz="2400" dirty="0">
                <a:latin typeface="Arial" pitchFamily="34" charset="0"/>
                <a:cs typeface="Arial" pitchFamily="34" charset="0"/>
              </a:rPr>
              <a:t>je 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немогуће доћи до јединственог схватања. Појам национална библиографија изискивао би нова теоријска проучавања“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778743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706" y="1905000"/>
            <a:ext cx="9037093" cy="4389437"/>
          </a:xfrm>
        </p:spPr>
        <p:txBody>
          <a:bodyPr/>
          <a:lstStyle/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Неки од критеријума тј. принципа који су изнети на конференцији, а по којима се одређује </a:t>
            </a:r>
            <a:r>
              <a:rPr lang="sr-Cyrl-CS" sz="2400" u="sng" dirty="0">
                <a:latin typeface="Arial" pitchFamily="34" charset="0"/>
                <a:cs typeface="Arial" pitchFamily="34" charset="0"/>
              </a:rPr>
              <a:t>предмет националне библиографије 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су:</a:t>
            </a:r>
          </a:p>
          <a:p>
            <a:pPr algn="just">
              <a:spcBef>
                <a:spcPct val="0"/>
              </a:spcBef>
              <a:buNone/>
            </a:pPr>
            <a:endParaRPr lang="sr-Cyrl-CS" sz="2400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ü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јединство језика или територије</a:t>
            </a:r>
          </a:p>
          <a:p>
            <a:pPr algn="just">
              <a:spcBef>
                <a:spcPct val="0"/>
              </a:spcBef>
              <a:buFont typeface="Wingdings" pitchFamily="2" charset="2"/>
              <a:buChar char="ü"/>
            </a:pPr>
            <a:endParaRPr lang="sr-Cyrl-CS" sz="2400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ü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културно богатство једне нације и везе те нације са другим народима</a:t>
            </a:r>
          </a:p>
          <a:p>
            <a:pPr algn="just">
              <a:spcBef>
                <a:spcPct val="0"/>
              </a:spcBef>
              <a:buFont typeface="Wingdings" pitchFamily="2" charset="2"/>
              <a:buChar char="ü"/>
            </a:pPr>
            <a:endParaRPr lang="sr-Cyrl-CS" sz="2400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ü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оквири историјских граница неке националне територије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777109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791200"/>
          </a:xfrm>
        </p:spPr>
        <p:txBody>
          <a:bodyPr/>
          <a:lstStyle/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Примарни задатак </a:t>
            </a:r>
            <a:r>
              <a:rPr lang="sr-Cyrl-CS" sz="2400" b="1" dirty="0">
                <a:latin typeface="Arial" pitchFamily="34" charset="0"/>
                <a:cs typeface="Arial" pitchFamily="34" charset="0"/>
              </a:rPr>
              <a:t>националних ретроспективних библиографија, 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јесте: </a:t>
            </a:r>
          </a:p>
          <a:p>
            <a:pPr algn="just">
              <a:spcBef>
                <a:spcPct val="0"/>
              </a:spcBef>
              <a:buFont typeface="Wingdings" pitchFamily="2" charset="2"/>
              <a:buChar char="ü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да прикупе, опишу и среде грађу за проучавање и оцену националне културе у њеном развитку, као и да прикажу национална научна достигнућа</a:t>
            </a:r>
          </a:p>
          <a:p>
            <a:pPr algn="just">
              <a:spcBef>
                <a:spcPct val="0"/>
              </a:spcBef>
              <a:buNone/>
            </a:pPr>
            <a:endParaRPr lang="sr-Cyrl-CS" sz="2400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ü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да дају документацију о доприносу једне нације развитку интернационалне културе и науке у одређеном временском раздобљу </a:t>
            </a:r>
          </a:p>
          <a:p>
            <a:pPr algn="just">
              <a:spcBef>
                <a:spcPct val="0"/>
              </a:spcBef>
              <a:buFont typeface="Wingdings" pitchFamily="2" charset="2"/>
              <a:buChar char="ü"/>
            </a:pPr>
            <a:endParaRPr lang="sr-Cyrl-CS" sz="2400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Оне треба да обухвате сва дела националних аутора који су својом делатношћу унапредили своју националну културу и науку, без обзира на границе државе у оквиру којих су та дела штампана и без обзира на ком су језику писана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945248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37" y="1981200"/>
            <a:ext cx="9055289" cy="4389437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sr-Cyrl-CS" sz="2400" u="sng" dirty="0">
                <a:latin typeface="Arial" pitchFamily="34" charset="0"/>
                <a:cs typeface="Arial" pitchFamily="34" charset="0"/>
              </a:rPr>
              <a:t>Општа национална библиографија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 се изражава у две основне врсте створене на временском одређењу:</a:t>
            </a:r>
          </a:p>
          <a:p>
            <a:pPr algn="just">
              <a:buFont typeface="Wingdings" pitchFamily="2" charset="2"/>
              <a:buChar char="ü"/>
            </a:pPr>
            <a:r>
              <a:rPr lang="sr-Cyrl-CS" sz="2400" b="1" i="1" dirty="0">
                <a:latin typeface="Arial" pitchFamily="34" charset="0"/>
                <a:cs typeface="Arial" pitchFamily="34" charset="0"/>
              </a:rPr>
              <a:t>ретроспективна</a:t>
            </a:r>
            <a:r>
              <a:rPr lang="sr-Cyrl-CS" sz="2400" i="1" dirty="0">
                <a:latin typeface="Arial" pitchFamily="34" charset="0"/>
                <a:cs typeface="Arial" pitchFamily="34" charset="0"/>
              </a:rPr>
              <a:t>  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и </a:t>
            </a:r>
          </a:p>
          <a:p>
            <a:pPr algn="just">
              <a:buFont typeface="Wingdings" pitchFamily="2" charset="2"/>
              <a:buChar char="ü"/>
            </a:pPr>
            <a:r>
              <a:rPr lang="sr-Cyrl-CS" sz="2400" b="1" i="1" dirty="0">
                <a:latin typeface="Arial" pitchFamily="34" charset="0"/>
                <a:cs typeface="Arial" pitchFamily="34" charset="0"/>
              </a:rPr>
              <a:t>текућа национална библиографија</a:t>
            </a:r>
          </a:p>
          <a:p>
            <a:pPr algn="just">
              <a:buFont typeface="Wingdings" pitchFamily="2" charset="2"/>
              <a:buChar char="Ø"/>
            </a:pPr>
            <a:endParaRPr lang="sr-Cyrl-CS" sz="24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По својој основној садржини, национална библиографија има општи карактер, при чему се инсистира на постизању </a:t>
            </a:r>
            <a:r>
              <a:rPr lang="sr-Cyrl-CS" sz="2400" u="sng" dirty="0">
                <a:latin typeface="Arial" pitchFamily="34" charset="0"/>
                <a:cs typeface="Arial" pitchFamily="34" charset="0"/>
              </a:rPr>
              <a:t>свеобухватности штампане продукције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 било које форме која улази у њен попис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241821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922" y="1066800"/>
            <a:ext cx="9051878" cy="5638800"/>
          </a:xfrm>
        </p:spPr>
        <p:txBody>
          <a:bodyPr/>
          <a:lstStyle/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Међутим, тешко је замислити појам "чисте" националне библиографије, то јест оне која би пописивала текстове који су створени само на једном језику и који припадају само једном народу</a:t>
            </a:r>
          </a:p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endParaRPr lang="sr-Cyrl-CS" sz="2400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У узимању чинилаца за одређивање појма национална библиографија, неминовно су присутне и историјски условљене теоријске позиције - оне указују на стварне околности у којима су настајале конкретне националне библиографије </a:t>
            </a:r>
          </a:p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endParaRPr lang="sr-Cyrl-CS" sz="2400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Из сасвим условљених односа настали су и различити критеријуми у одређивању онога шта национална, пре свега ретроспективна библиографија обухвата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6497990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20" y="1981200"/>
            <a:ext cx="9042779" cy="4389437"/>
          </a:xfrm>
        </p:spPr>
        <p:txBody>
          <a:bodyPr/>
          <a:lstStyle/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Основна полазишта се могу свести на неколико кључних захтева, од којих се многи међусобно прожимају и допуњују, али се понекад и искључују:</a:t>
            </a:r>
          </a:p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endParaRPr lang="sr-Cyrl-CS" sz="2400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0"/>
              </a:spcBef>
              <a:buNone/>
            </a:pPr>
            <a:r>
              <a:rPr lang="hr-HR" sz="2400" b="1" dirty="0">
                <a:latin typeface="Arial" pitchFamily="34" charset="0"/>
                <a:cs typeface="Arial" pitchFamily="34" charset="0"/>
              </a:rPr>
              <a:t>a)</a:t>
            </a:r>
            <a:r>
              <a:rPr lang="sr-Cyrl-CS" sz="2400" b="1" dirty="0">
                <a:latin typeface="Arial" pitchFamily="34" charset="0"/>
                <a:cs typeface="Arial" pitchFamily="34" charset="0"/>
              </a:rPr>
              <a:t>национална библиографија обухвата штампане радове на територији једне државе, без обзира на коме су језику настали</a:t>
            </a:r>
          </a:p>
          <a:p>
            <a:pPr algn="just">
              <a:spcBef>
                <a:spcPct val="0"/>
              </a:spcBef>
              <a:buNone/>
            </a:pPr>
            <a:endParaRPr lang="sr-Cyrl-CS" sz="2400" b="1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0"/>
              </a:spcBef>
              <a:buNone/>
            </a:pPr>
            <a:r>
              <a:rPr lang="sr-Cyrl-CS" sz="2400" b="1" dirty="0">
                <a:latin typeface="Arial" pitchFamily="34" charset="0"/>
                <a:cs typeface="Arial" pitchFamily="34" charset="0"/>
              </a:rPr>
              <a:t>б)национална библиографија пописује штампане текстове створене само на једном језику, без обзира где су</a:t>
            </a:r>
            <a:r>
              <a:rPr lang="sr-Cyrl-CS" sz="24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sr-Cyrl-CS" sz="2400" b="1" dirty="0">
                <a:latin typeface="Arial" pitchFamily="34" charset="0"/>
                <a:cs typeface="Arial" pitchFamily="34" charset="0"/>
              </a:rPr>
              <a:t>објављени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31070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922" y="304800"/>
            <a:ext cx="9128078" cy="6400800"/>
          </a:xfrm>
        </p:spPr>
        <p:txBody>
          <a:bodyPr/>
          <a:lstStyle/>
          <a:p>
            <a:pPr algn="just"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sr-Cyrl-CS" sz="2400" b="1" u="sng" dirty="0">
                <a:latin typeface="Arial" pitchFamily="34" charset="0"/>
                <a:cs typeface="Arial" pitchFamily="34" charset="0"/>
              </a:rPr>
              <a:t>За опис периодичних публикација</a:t>
            </a:r>
            <a:r>
              <a:rPr lang="sr-Cyrl-C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(листова, часописа, годишњака, ревија, календара...):</a:t>
            </a:r>
          </a:p>
          <a:p>
            <a:pPr algn="just" fontAlgn="auto">
              <a:spcAft>
                <a:spcPts val="0"/>
              </a:spcAft>
              <a:defRPr/>
            </a:pPr>
            <a:endParaRPr lang="sr-Cyrl-CS" sz="2400" b="1" dirty="0">
              <a:latin typeface="Arial" pitchFamily="34" charset="0"/>
              <a:cs typeface="Arial" pitchFamily="34" charset="0"/>
            </a:endParaRPr>
          </a:p>
          <a:p>
            <a:pPr marL="0" indent="0" algn="just" fontAlgn="auto">
              <a:lnSpc>
                <a:spcPct val="90000"/>
              </a:lnSpc>
              <a:spcAft>
                <a:spcPts val="0"/>
              </a:spcAft>
              <a:buNone/>
              <a:defRPr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1. Назив периодичне публикације</a:t>
            </a:r>
          </a:p>
          <a:p>
            <a:pPr marL="0" indent="0" algn="just" fontAlgn="auto">
              <a:lnSpc>
                <a:spcPct val="90000"/>
              </a:lnSpc>
              <a:spcAft>
                <a:spcPts val="0"/>
              </a:spcAft>
              <a:buNone/>
              <a:defRPr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2. Поднаслов (ближе одређује карактер и намену)</a:t>
            </a:r>
          </a:p>
          <a:p>
            <a:pPr marL="0" indent="0" algn="just" fontAlgn="auto">
              <a:lnSpc>
                <a:spcPct val="90000"/>
              </a:lnSpc>
              <a:spcAft>
                <a:spcPts val="0"/>
              </a:spcAft>
              <a:buNone/>
              <a:defRPr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3. Место издавања</a:t>
            </a:r>
          </a:p>
          <a:p>
            <a:pPr marL="0" indent="0" algn="just" fontAlgn="auto">
              <a:lnSpc>
                <a:spcPct val="90000"/>
              </a:lnSpc>
              <a:spcAft>
                <a:spcPts val="0"/>
              </a:spcAft>
              <a:buNone/>
              <a:defRPr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4. Годишта када је излазила</a:t>
            </a:r>
          </a:p>
          <a:p>
            <a:pPr marL="0" indent="0" algn="just" fontAlgn="auto">
              <a:lnSpc>
                <a:spcPct val="90000"/>
              </a:lnSpc>
              <a:spcAft>
                <a:spcPts val="0"/>
              </a:spcAft>
              <a:buNone/>
              <a:defRPr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5.Начин излажења (дневно, недељно, двонедељно, месечно...)</a:t>
            </a:r>
            <a:endParaRPr lang="x-none" sz="2400" dirty="0">
              <a:latin typeface="Arial" pitchFamily="34" charset="0"/>
              <a:cs typeface="Arial" pitchFamily="34" charset="0"/>
            </a:endParaRPr>
          </a:p>
          <a:p>
            <a:pPr marL="0" indent="0" algn="just" fontAlgn="auto">
              <a:lnSpc>
                <a:spcPct val="90000"/>
              </a:lnSpc>
              <a:spcAft>
                <a:spcPts val="0"/>
              </a:spcAft>
              <a:buNone/>
              <a:defRPr/>
            </a:pPr>
            <a:r>
              <a:rPr lang="x-none" sz="2400" dirty="0">
                <a:latin typeface="Arial" pitchFamily="34" charset="0"/>
                <a:cs typeface="Arial" pitchFamily="34" charset="0"/>
              </a:rPr>
              <a:t>6. 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Назив или име издавача</a:t>
            </a:r>
          </a:p>
          <a:p>
            <a:pPr marL="0" indent="0" algn="just" fontAlgn="auto">
              <a:lnSpc>
                <a:spcPct val="90000"/>
              </a:lnSpc>
              <a:spcAft>
                <a:spcPts val="0"/>
              </a:spcAft>
              <a:buNone/>
              <a:defRPr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7. Име и презиме главног и одговорног уредника</a:t>
            </a:r>
          </a:p>
          <a:p>
            <a:pPr marL="0" indent="0" algn="just" fontAlgn="auto">
              <a:lnSpc>
                <a:spcPct val="90000"/>
              </a:lnSpc>
              <a:spcAft>
                <a:spcPts val="0"/>
              </a:spcAft>
              <a:buNone/>
              <a:defRPr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8. Писмо</a:t>
            </a:r>
            <a:endParaRPr lang="en-GB" sz="2400" dirty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6252356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76400"/>
            <a:ext cx="9144000" cy="4389437"/>
          </a:xfrm>
        </p:spPr>
        <p:txBody>
          <a:bodyPr/>
          <a:lstStyle/>
          <a:p>
            <a:pPr algn="just">
              <a:buNone/>
            </a:pPr>
            <a:r>
              <a:rPr lang="sr-Cyrl-CS" sz="2400" b="1" dirty="0">
                <a:latin typeface="Arial" pitchFamily="34" charset="0"/>
                <a:cs typeface="Arial" pitchFamily="34" charset="0"/>
              </a:rPr>
              <a:t>в) предмет националне библиографије :</a:t>
            </a:r>
          </a:p>
          <a:p>
            <a:pPr algn="just">
              <a:buFont typeface="Wingdings" pitchFamily="2" charset="2"/>
              <a:buChar char="ü"/>
            </a:pPr>
            <a:r>
              <a:rPr lang="sr-Cyrl-CS" sz="2400" b="1" dirty="0">
                <a:latin typeface="Arial" pitchFamily="34" charset="0"/>
                <a:cs typeface="Arial" pitchFamily="34" charset="0"/>
              </a:rPr>
              <a:t>попис штампаних публикација на територији једне државе који су настали на разним језицима, </a:t>
            </a:r>
          </a:p>
          <a:p>
            <a:pPr algn="just">
              <a:buFont typeface="Wingdings" pitchFamily="2" charset="2"/>
              <a:buChar char="ü"/>
            </a:pPr>
            <a:r>
              <a:rPr lang="sr-Cyrl-CS" sz="2400" b="1" dirty="0">
                <a:latin typeface="Arial" pitchFamily="34" charset="0"/>
                <a:cs typeface="Arial" pitchFamily="34" charset="0"/>
              </a:rPr>
              <a:t>затим штампани радови грађана те државе који су објављени било где у свету, </a:t>
            </a:r>
          </a:p>
          <a:p>
            <a:pPr algn="just">
              <a:buFont typeface="Wingdings" pitchFamily="2" charset="2"/>
              <a:buChar char="ü"/>
            </a:pPr>
            <a:r>
              <a:rPr lang="sr-Cyrl-CS" sz="2400" b="1" dirty="0">
                <a:latin typeface="Arial" pitchFamily="34" charset="0"/>
                <a:cs typeface="Arial" pitchFamily="34" charset="0"/>
              </a:rPr>
              <a:t>сви штампани радови на националном језику без обзира где су публиковани и</a:t>
            </a:r>
          </a:p>
          <a:p>
            <a:pPr algn="just">
              <a:buFont typeface="Wingdings" pitchFamily="2" charset="2"/>
              <a:buChar char="ü"/>
            </a:pPr>
            <a:r>
              <a:rPr lang="sr-Cyrl-CS" sz="2400" b="1" dirty="0">
                <a:latin typeface="Arial" pitchFamily="34" charset="0"/>
                <a:cs typeface="Arial" pitchFamily="34" charset="0"/>
              </a:rPr>
              <a:t>она </a:t>
            </a:r>
            <a:r>
              <a:rPr lang="hr-HR" sz="2400" b="1" dirty="0">
                <a:latin typeface="Arial" pitchFamily="34" charset="0"/>
                <a:cs typeface="Arial" pitchFamily="34" charset="0"/>
              </a:rPr>
              <a:t>je </a:t>
            </a:r>
            <a:r>
              <a:rPr lang="sr-Cyrl-CS" sz="2400" b="1" dirty="0">
                <a:latin typeface="Arial" pitchFamily="34" charset="0"/>
                <a:cs typeface="Arial" pitchFamily="34" charset="0"/>
              </a:rPr>
              <a:t>попис свега што </a:t>
            </a:r>
            <a:r>
              <a:rPr lang="hr-HR" sz="2400" b="1" dirty="0">
                <a:latin typeface="Arial" pitchFamily="34" charset="0"/>
                <a:cs typeface="Arial" pitchFamily="34" charset="0"/>
              </a:rPr>
              <a:t>je </a:t>
            </a:r>
            <a:r>
              <a:rPr lang="sr-Cyrl-CS" sz="2400" b="1" dirty="0">
                <a:latin typeface="Arial" pitchFamily="34" charset="0"/>
                <a:cs typeface="Arial" pitchFamily="34" charset="0"/>
              </a:rPr>
              <a:t>о одређеној држави и о њеним људима објављено на било коме месту и на било ком језику у свету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883384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4785" y="1447800"/>
            <a:ext cx="9144000" cy="5715000"/>
          </a:xfrm>
        </p:spPr>
        <p:txBody>
          <a:bodyPr/>
          <a:lstStyle/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Улогу националне библиографије треба најпре посматрати у оквирима једног народа или на територији једне земље која </a:t>
            </a:r>
            <a:r>
              <a:rPr lang="hr-HR" sz="2400" dirty="0">
                <a:latin typeface="Arial" pitchFamily="34" charset="0"/>
                <a:cs typeface="Arial" pitchFamily="34" charset="0"/>
              </a:rPr>
              <a:t>je 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п</a:t>
            </a:r>
            <a:r>
              <a:rPr lang="hr-HR" sz="2400" dirty="0">
                <a:latin typeface="Arial" pitchFamily="34" charset="0"/>
                <a:cs typeface="Arial" pitchFamily="34" charset="0"/>
              </a:rPr>
              <a:t>o 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своме саставу најчешће вишенационална</a:t>
            </a:r>
          </a:p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endParaRPr lang="sr-Cyrl-CS" sz="2400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2400" u="sng" dirty="0">
                <a:latin typeface="Arial" pitchFamily="34" charset="0"/>
                <a:cs typeface="Arial" pitchFamily="34" charset="0"/>
              </a:rPr>
              <a:t>Значај националне библиографије </a:t>
            </a:r>
            <a:r>
              <a:rPr lang="hr-HR" sz="2400" u="sng" dirty="0">
                <a:latin typeface="Arial" pitchFamily="34" charset="0"/>
                <a:cs typeface="Arial" pitchFamily="34" charset="0"/>
              </a:rPr>
              <a:t>je </a:t>
            </a:r>
            <a:r>
              <a:rPr lang="sr-Cyrl-CS" sz="2400" u="sng" dirty="0">
                <a:latin typeface="Arial" pitchFamily="34" charset="0"/>
                <a:cs typeface="Arial" pitchFamily="34" charset="0"/>
              </a:rPr>
              <a:t>вишестран јер она помаже:</a:t>
            </a:r>
          </a:p>
          <a:p>
            <a:pPr algn="just">
              <a:spcBef>
                <a:spcPct val="0"/>
              </a:spcBef>
              <a:buFont typeface="Wingdings" pitchFamily="2" charset="2"/>
              <a:buChar char="ü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афирмацији културе једног народа</a:t>
            </a:r>
          </a:p>
          <a:p>
            <a:pPr algn="just">
              <a:spcBef>
                <a:spcPct val="0"/>
              </a:spcBef>
              <a:buFont typeface="Wingdings" pitchFamily="2" charset="2"/>
              <a:buChar char="ü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утемељењу духовних чинилаца националне свести</a:t>
            </a:r>
          </a:p>
          <a:p>
            <a:pPr algn="just">
              <a:spcBef>
                <a:spcPct val="0"/>
              </a:spcBef>
              <a:buFont typeface="Wingdings" pitchFamily="2" charset="2"/>
              <a:buChar char="ü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доказивању културног и стваралачког континуитета једног народа</a:t>
            </a:r>
          </a:p>
          <a:p>
            <a:pPr algn="just">
              <a:spcBef>
                <a:spcPct val="0"/>
              </a:spcBef>
              <a:buFont typeface="Wingdings" pitchFamily="2" charset="2"/>
              <a:buChar char="ü"/>
            </a:pPr>
            <a:endParaRPr lang="sr-Cyrl-CS" sz="2400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Национална библиографија представља велики извор података за спознавање неког народа или земље у целини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1335285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2510" y="1905000"/>
            <a:ext cx="9080310" cy="4389437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Због обима и великог броја писаних текстова, у врло интензивној данашњој издавачкој делатности, готово да се и не може постићи такав домет да нека национална библиографија буде заиста свеобухватна и потпуна, без озбиљнијих пропуста и мањкавости</a:t>
            </a:r>
          </a:p>
          <a:p>
            <a:pPr algn="just">
              <a:buFont typeface="Wingdings" pitchFamily="2" charset="2"/>
              <a:buChar char="Ø"/>
            </a:pPr>
            <a:endParaRPr lang="sr-Cyrl-CS" sz="24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He 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треба занемарити ни чињеницу да она, поред књига, обухвата и обимну продукцију серијских (периодичних) публикација, као и разне врсте такозваног некњижног и другог материјала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3243527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81200"/>
            <a:ext cx="9067800" cy="4724400"/>
          </a:xfrm>
        </p:spPr>
        <p:txBody>
          <a:bodyPr/>
          <a:lstStyle/>
          <a:p>
            <a:pPr algn="ctr">
              <a:buNone/>
            </a:pPr>
            <a:r>
              <a:rPr lang="sr-Cyrl-CS" sz="2400" b="1" u="sng" dirty="0">
                <a:latin typeface="Arial" pitchFamily="34" charset="0"/>
                <a:cs typeface="Arial" pitchFamily="34" charset="0"/>
              </a:rPr>
              <a:t>РЕТРОСПЕКТИВНА БИБЛИОГРАФИЈА</a:t>
            </a:r>
          </a:p>
          <a:p>
            <a:pPr algn="ctr">
              <a:buNone/>
            </a:pPr>
            <a:endParaRPr lang="sr-Cyrl-CS" sz="2400" b="1" u="sng" dirty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en-US" sz="2400" u="sng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Најстарије библиографије су имале ретроспективни карактер, јер су пописивале она дела која су настала много раније него што се тај попис обављао</a:t>
            </a:r>
          </a:p>
          <a:p>
            <a:pPr algn="just">
              <a:buFont typeface="Wingdings" pitchFamily="2" charset="2"/>
              <a:buChar char="Ø"/>
            </a:pPr>
            <a:endParaRPr lang="sr-Cyrl-CS" sz="24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У временима када </a:t>
            </a:r>
            <a:r>
              <a:rPr lang="hr-HR" sz="2400" dirty="0">
                <a:latin typeface="Arial" pitchFamily="34" charset="0"/>
                <a:cs typeface="Arial" pitchFamily="34" charset="0"/>
              </a:rPr>
              <a:t>je 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било мало писаних текстова, </a:t>
            </a:r>
            <a:r>
              <a:rPr lang="hr-HR" sz="2400" dirty="0">
                <a:latin typeface="Arial" pitchFamily="34" charset="0"/>
                <a:cs typeface="Arial" pitchFamily="34" charset="0"/>
              </a:rPr>
              <a:t>a 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нарочито књига, библиографи су имали амбицију да попишу све оно што </a:t>
            </a:r>
            <a:r>
              <a:rPr lang="hr-HR" sz="2400" dirty="0">
                <a:latin typeface="Arial" pitchFamily="34" charset="0"/>
                <a:cs typeface="Arial" pitchFamily="34" charset="0"/>
              </a:rPr>
              <a:t>je 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пре њих написано или пак објављено у једном народу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4960622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257800"/>
          </a:xfrm>
        </p:spPr>
        <p:txBody>
          <a:bodyPr>
            <a:normAutofit lnSpcReduction="10000"/>
          </a:bodyPr>
          <a:lstStyle/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Библиограф унапред зна временски оквир који ће бити предмет његовог истраживања, а у границама одређеног периода он се опредељује и за сам карактер библиографије - за избор конкретног предмета пописивања или пак настоји да у свој рад укључи све оно што </a:t>
            </a:r>
            <a:r>
              <a:rPr lang="hr-HR" sz="2400" dirty="0">
                <a:latin typeface="Arial" pitchFamily="34" charset="0"/>
                <a:cs typeface="Arial" pitchFamily="34" charset="0"/>
              </a:rPr>
              <a:t>je 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дала писана реч у одређеном раздобљу, а у оквирима једне земље или једног народа</a:t>
            </a:r>
          </a:p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endParaRPr lang="sr-Cyrl-CS" sz="2400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2400" u="sng" dirty="0">
                <a:latin typeface="Arial" pitchFamily="34" charset="0"/>
                <a:cs typeface="Arial" pitchFamily="34" charset="0"/>
              </a:rPr>
              <a:t>Примери:</a:t>
            </a:r>
          </a:p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endParaRPr lang="sr-Cyrl-CS" sz="2400" u="sng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ü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Стојан Новаковић: </a:t>
            </a:r>
            <a:r>
              <a:rPr lang="sr-Cyrl-CS" sz="2400" b="1" i="1" dirty="0">
                <a:latin typeface="Arial" pitchFamily="34" charset="0"/>
                <a:cs typeface="Arial" pitchFamily="34" charset="0"/>
              </a:rPr>
              <a:t>Српска библијографија за новију књижевност</a:t>
            </a:r>
            <a:r>
              <a:rPr lang="sr-Cyrl-CS" sz="2400" i="1" dirty="0">
                <a:latin typeface="Arial" pitchFamily="34" charset="0"/>
                <a:cs typeface="Arial" pitchFamily="34" charset="0"/>
              </a:rPr>
              <a:t>, 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Београд, 1869.</a:t>
            </a:r>
          </a:p>
          <a:p>
            <a:pPr algn="just">
              <a:spcBef>
                <a:spcPct val="0"/>
              </a:spcBef>
              <a:buFont typeface="Wingdings" pitchFamily="2" charset="2"/>
              <a:buChar char="ü"/>
            </a:pPr>
            <a:endParaRPr lang="sr-Cyrl-CS" sz="2400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ü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група аутора:</a:t>
            </a:r>
            <a:r>
              <a:rPr lang="sr-Cyrl-C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sr-Cyrl-CS" sz="2400" b="1" i="1" dirty="0">
                <a:latin typeface="Arial" pitchFamily="34" charset="0"/>
                <a:cs typeface="Arial" pitchFamily="34" charset="0"/>
              </a:rPr>
              <a:t>Српска библиографија. Књиге 1868-1944. </a:t>
            </a:r>
          </a:p>
          <a:p>
            <a:pPr marL="0" indent="0" algn="just">
              <a:spcBef>
                <a:spcPct val="0"/>
              </a:spcBef>
              <a:buNone/>
            </a:pPr>
            <a:r>
              <a:rPr lang="sr-Cyrl-CS" sz="2400" b="1" i="1" dirty="0">
                <a:latin typeface="Arial" pitchFamily="34" charset="0"/>
                <a:cs typeface="Arial" pitchFamily="34" charset="0"/>
              </a:rPr>
              <a:t>   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I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-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XVI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, Београд, 1989 -1996, 1998, 1999. и 2002.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1383848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05000"/>
            <a:ext cx="9144000" cy="4389437"/>
          </a:xfrm>
        </p:spPr>
        <p:txBody>
          <a:bodyPr/>
          <a:lstStyle/>
          <a:p>
            <a:pPr algn="ctr">
              <a:buNone/>
            </a:pPr>
            <a:r>
              <a:rPr lang="sr-Cyrl-CS" sz="2400" b="1" u="sng" dirty="0">
                <a:latin typeface="Arial" pitchFamily="34" charset="0"/>
                <a:cs typeface="Arial" pitchFamily="34" charset="0"/>
              </a:rPr>
              <a:t>ТЕКУЋА БИБЛИОГРАФИЈА</a:t>
            </a:r>
          </a:p>
          <a:p>
            <a:pPr algn="ctr">
              <a:buNone/>
            </a:pPr>
            <a:endParaRPr lang="sr-Cyrl-CS" sz="2400" b="1" u="sng" dirty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en-US" sz="2400" u="sng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Основну ознаку текуће библиографије такође одређује временска компонента, а по форми може бити веома различита </a:t>
            </a:r>
          </a:p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endParaRPr lang="sr-Cyrl-CS" sz="2400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Она даје правовремену информацију, упућује на најновије радове из једне или више научних области, а незаобилазна је и њена документарна вредност за наредне генерације корисника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6294349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648" y="2209800"/>
            <a:ext cx="8991600" cy="4389437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Текућа библиографија може бити полазиште за израду општих или посебних ретроспективних библиографија</a:t>
            </a:r>
          </a:p>
          <a:p>
            <a:pPr algn="just">
              <a:buFont typeface="Wingdings" pitchFamily="2" charset="2"/>
              <a:buChar char="Ø"/>
            </a:pPr>
            <a:endParaRPr lang="sr-Cyrl-CS" sz="24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Огромна писана продукција ствара проблем око благовремене израде текуће библиографије, тако да су ретке земље у којима </a:t>
            </a:r>
            <a:r>
              <a:rPr lang="hr-HR" sz="2400" dirty="0">
                <a:latin typeface="Arial" pitchFamily="34" charset="0"/>
                <a:cs typeface="Arial" pitchFamily="34" charset="0"/>
              </a:rPr>
              <a:t>je 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овај рад достигао праву усклађеност, свеобухватност и пуни континуитет</a:t>
            </a:r>
          </a:p>
          <a:p>
            <a:pPr algn="just">
              <a:buFont typeface="Wingdings" pitchFamily="2" charset="2"/>
              <a:buChar char="Ø"/>
            </a:pPr>
            <a:endParaRPr lang="sr-Cyrl-CS" sz="24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endParaRPr lang="sr-Cyrl-CS" sz="2400" dirty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9477290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6865" y="1981200"/>
            <a:ext cx="9170158" cy="4389437"/>
          </a:xfrm>
        </p:spPr>
        <p:txBody>
          <a:bodyPr/>
          <a:lstStyle/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Библиографска грађа која се свакодневно сакупља </a:t>
            </a:r>
            <a:r>
              <a:rPr lang="sr-Cyrl-CS" sz="2400" u="sng" dirty="0">
                <a:latin typeface="Arial" pitchFamily="34" charset="0"/>
                <a:cs typeface="Arial" pitchFamily="34" charset="0"/>
              </a:rPr>
              <a:t>у библиографским институцијама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 најближа </a:t>
            </a:r>
            <a:r>
              <a:rPr lang="hr-HR" sz="2400" dirty="0">
                <a:latin typeface="Arial" pitchFamily="34" charset="0"/>
                <a:cs typeface="Arial" pitchFamily="34" charset="0"/>
              </a:rPr>
              <a:t>je 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појму </a:t>
            </a:r>
            <a:r>
              <a:rPr lang="sr-Cyrl-CS" sz="2400" b="1" i="1" dirty="0">
                <a:latin typeface="Arial" pitchFamily="34" charset="0"/>
                <a:cs typeface="Arial" pitchFamily="34" charset="0"/>
              </a:rPr>
              <a:t>текућа библиографија </a:t>
            </a:r>
          </a:p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endParaRPr lang="sr-Cyrl-CS" sz="2400" i="1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Чим </a:t>
            </a:r>
            <a:r>
              <a:rPr lang="hr-HR" sz="2400" dirty="0">
                <a:latin typeface="Arial" pitchFamily="34" charset="0"/>
                <a:cs typeface="Arial" pitchFamily="34" charset="0"/>
              </a:rPr>
              <a:t>je 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истекао и најмањи временски период, она се већ може сматрати нечим другим, што делимично излази из оквира онога чему најуже одговара сам појам текућа библиографија</a:t>
            </a:r>
          </a:p>
          <a:p>
            <a:pPr algn="just">
              <a:spcBef>
                <a:spcPct val="0"/>
              </a:spcBef>
              <a:buNone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 </a:t>
            </a:r>
          </a:p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Бољи и прецизнији израз је </a:t>
            </a:r>
            <a:r>
              <a:rPr lang="sr-Cyrl-CS" sz="2400" b="1" i="1" dirty="0">
                <a:latin typeface="Arial" pitchFamily="34" charset="0"/>
                <a:cs typeface="Arial" pitchFamily="34" charset="0"/>
              </a:rPr>
              <a:t>периодична </a:t>
            </a:r>
            <a:r>
              <a:rPr lang="sr-Cyrl-CS" sz="2400" b="1" dirty="0">
                <a:latin typeface="Arial" pitchFamily="34" charset="0"/>
                <a:cs typeface="Arial" pitchFamily="34" charset="0"/>
              </a:rPr>
              <a:t>библиографија, 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јер се на тај начин ближе одређује њена временска ознака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0299750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975678" cy="4389437"/>
          </a:xfrm>
        </p:spPr>
        <p:txBody>
          <a:bodyPr>
            <a:normAutofit lnSpcReduction="10000"/>
          </a:bodyPr>
          <a:lstStyle/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За израду текућих библиографија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потребни су бројни стручни тимови и изузетни материјални потенцијали, као и синхронизован рад многих институција (зато се и стварају специјализоване библиографске институције, којима </a:t>
            </a:r>
            <a:r>
              <a:rPr lang="hr-HR" sz="2400" dirty="0">
                <a:latin typeface="Arial" pitchFamily="34" charset="0"/>
                <a:cs typeface="Arial" pitchFamily="34" charset="0"/>
              </a:rPr>
              <a:t>je 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превасходни циљ израда серије текућих библиографија)</a:t>
            </a:r>
          </a:p>
          <a:p>
            <a:pPr algn="just">
              <a:spcBef>
                <a:spcPct val="0"/>
              </a:spcBef>
            </a:pPr>
            <a:endParaRPr lang="sr-Cyrl-CS" sz="2400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2400" u="sng" dirty="0">
                <a:latin typeface="Arial" pitchFamily="34" charset="0"/>
                <a:cs typeface="Arial" pitchFamily="34" charset="0"/>
              </a:rPr>
              <a:t>Примери:</a:t>
            </a:r>
          </a:p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endParaRPr lang="sr-Cyrl-CS" sz="2400" u="sng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ü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Стојан Новаковић: </a:t>
            </a:r>
            <a:r>
              <a:rPr lang="sr-Cyrl-CS" sz="2400" b="1" i="1" dirty="0">
                <a:latin typeface="Arial" pitchFamily="34" charset="0"/>
                <a:cs typeface="Arial" pitchFamily="34" charset="0"/>
              </a:rPr>
              <a:t>Библиографија српске </a:t>
            </a:r>
            <a:r>
              <a:rPr lang="hr-HR" sz="2400" b="1" i="1" dirty="0">
                <a:latin typeface="Arial" pitchFamily="34" charset="0"/>
                <a:cs typeface="Arial" pitchFamily="34" charset="0"/>
              </a:rPr>
              <a:t>u </a:t>
            </a:r>
            <a:r>
              <a:rPr lang="sr-Cyrl-CS" sz="2400" b="1" i="1" dirty="0">
                <a:latin typeface="Arial" pitchFamily="34" charset="0"/>
                <a:cs typeface="Arial" pitchFamily="34" charset="0"/>
              </a:rPr>
              <a:t>хрватске књижевности с додатком оног</a:t>
            </a:r>
            <a:r>
              <a:rPr lang="hr-HR" sz="2400" b="1" i="1" dirty="0">
                <a:latin typeface="Arial" pitchFamily="34" charset="0"/>
                <a:cs typeface="Arial" pitchFamily="34" charset="0"/>
              </a:rPr>
              <a:t>a </a:t>
            </a:r>
            <a:r>
              <a:rPr lang="sr-Cyrl-CS" sz="2400" b="1" i="1" dirty="0">
                <a:latin typeface="Arial" pitchFamily="34" charset="0"/>
                <a:cs typeface="Arial" pitchFamily="34" charset="0"/>
              </a:rPr>
              <a:t>што су странци о нама писали за 1868</a:t>
            </a:r>
            <a:r>
              <a:rPr lang="sr-Cyrl-CS" sz="2400" i="1" dirty="0">
                <a:latin typeface="Arial" pitchFamily="34" charset="0"/>
                <a:cs typeface="Arial" pitchFamily="34" charset="0"/>
              </a:rPr>
              <a:t>, 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"Гласник Српског ученог друштва", Београд, 1869, књ.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IX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, 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свеска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XXVI 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старогреда, стр. 256-308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5354922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057400"/>
            <a:ext cx="9144000" cy="4389437"/>
          </a:xfrm>
        </p:spPr>
        <p:txBody>
          <a:bodyPr/>
          <a:lstStyle/>
          <a:p>
            <a:pPr algn="ctr">
              <a:spcBef>
                <a:spcPct val="0"/>
              </a:spcBef>
              <a:buNone/>
            </a:pPr>
            <a:r>
              <a:rPr lang="sr-Cyrl-CS" sz="2400" b="1" i="1" u="sng" dirty="0">
                <a:latin typeface="Arial" pitchFamily="34" charset="0"/>
                <a:cs typeface="Arial" pitchFamily="34" charset="0"/>
              </a:rPr>
              <a:t>ТЕКУЋА БИБЛИОГРАФИЈА СРБИЈЕ</a:t>
            </a:r>
          </a:p>
          <a:p>
            <a:pPr>
              <a:spcBef>
                <a:spcPct val="0"/>
              </a:spcBef>
              <a:buNone/>
            </a:pPr>
            <a:endParaRPr lang="sr-Cyrl-CS" sz="2400" b="1" i="1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ct val="0"/>
              </a:spcBef>
              <a:buNone/>
            </a:pPr>
            <a:endParaRPr lang="sr-Cyrl-CS" sz="2400" b="1" i="1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Библиографски попис свих врста грађе и публикација које се током године објаве на територији Републике Србије</a:t>
            </a:r>
          </a:p>
          <a:p>
            <a:pPr algn="just">
              <a:spcBef>
                <a:spcPct val="0"/>
              </a:spcBef>
            </a:pPr>
            <a:endParaRPr lang="sr-Cyrl-CS" sz="2400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ü"/>
            </a:pPr>
            <a:r>
              <a:rPr lang="sr-Cyrl-CS" sz="2400" b="1" i="1" dirty="0">
                <a:latin typeface="Arial" pitchFamily="34" charset="0"/>
                <a:cs typeface="Arial" pitchFamily="34" charset="0"/>
              </a:rPr>
              <a:t>Текућа библиографија Србије 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се од 2005. више не објављује као штампано издање, већ само као електронско издање доступно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online 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- </a:t>
            </a:r>
            <a:r>
              <a:rPr lang="sr-Cyrl-CS" sz="2400" b="1" u="sng" dirty="0">
                <a:latin typeface="Arial" pitchFamily="34" charset="0"/>
                <a:cs typeface="Arial" pitchFamily="34" charset="0"/>
              </a:rPr>
              <a:t>www.</a:t>
            </a:r>
            <a:r>
              <a:rPr lang="en-US" sz="2400" b="1" u="sng" dirty="0" err="1">
                <a:latin typeface="Arial" pitchFamily="34" charset="0"/>
                <a:cs typeface="Arial" pitchFamily="34" charset="0"/>
              </a:rPr>
              <a:t>nb</a:t>
            </a:r>
            <a:r>
              <a:rPr lang="sr-Cyrl-CS" sz="2400" b="1" u="sng" dirty="0">
                <a:latin typeface="Arial" pitchFamily="34" charset="0"/>
                <a:cs typeface="Arial" pitchFamily="34" charset="0"/>
              </a:rPr>
              <a:t>.</a:t>
            </a:r>
            <a:r>
              <a:rPr lang="en-US" sz="2400" b="1" u="sng" dirty="0" err="1">
                <a:latin typeface="Arial" pitchFamily="34" charset="0"/>
                <a:cs typeface="Arial" pitchFamily="34" charset="0"/>
              </a:rPr>
              <a:t>rs</a:t>
            </a:r>
            <a:endParaRPr lang="sr-Cyrl-CS" sz="2400" b="1" u="sng" dirty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77769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533400"/>
            <a:ext cx="9067800" cy="6172200"/>
          </a:xfrm>
        </p:spPr>
        <p:txBody>
          <a:bodyPr/>
          <a:lstStyle/>
          <a:p>
            <a:pPr lvl="0" algn="just" eaLnBrk="1" fontAlgn="auto" hangingPunct="1"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defRPr/>
            </a:pPr>
            <a:r>
              <a:rPr lang="sr-Cyrl-CS" sz="2400" b="1" u="sng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За опис чланака у периодичној публикацији:</a:t>
            </a:r>
          </a:p>
          <a:p>
            <a:pPr marL="342900" lvl="0" indent="-342900" algn="just" eaLnBrk="1" fontAlgn="auto" hangingPunct="1">
              <a:spcAft>
                <a:spcPts val="0"/>
              </a:spcAft>
              <a:buClrTx/>
              <a:buSzTx/>
              <a:buNone/>
              <a:defRPr/>
            </a:pPr>
            <a:endParaRPr lang="sr-Cyrl-CS" sz="24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609600" lvl="0" indent="-609600" algn="just" eaLnBrk="1" fontAlgn="auto" hangingPunct="1">
              <a:lnSpc>
                <a:spcPct val="90000"/>
              </a:lnSpc>
              <a:spcAft>
                <a:spcPts val="0"/>
              </a:spcAft>
              <a:buClrTx/>
              <a:buSzTx/>
              <a:buFontTx/>
              <a:buAutoNum type="arabicPeriod"/>
              <a:defRPr/>
            </a:pPr>
            <a:r>
              <a:rPr lang="sr-Cyrl-CS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Презиме и име аутора</a:t>
            </a:r>
          </a:p>
          <a:p>
            <a:pPr marL="609600" lvl="0" indent="-609600" algn="just" eaLnBrk="1" fontAlgn="auto" hangingPunct="1">
              <a:lnSpc>
                <a:spcPct val="90000"/>
              </a:lnSpc>
              <a:spcAft>
                <a:spcPts val="0"/>
              </a:spcAft>
              <a:buClrTx/>
              <a:buSzTx/>
              <a:buFontTx/>
              <a:buAutoNum type="arabicPeriod"/>
              <a:defRPr/>
            </a:pPr>
            <a:r>
              <a:rPr lang="sr-Cyrl-CS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Назив чланка</a:t>
            </a:r>
          </a:p>
          <a:p>
            <a:pPr marL="609600" lvl="0" indent="-609600" algn="just" eaLnBrk="1" fontAlgn="auto" hangingPunct="1">
              <a:lnSpc>
                <a:spcPct val="90000"/>
              </a:lnSpc>
              <a:spcAft>
                <a:spcPts val="0"/>
              </a:spcAft>
              <a:buClrTx/>
              <a:buSzTx/>
              <a:buFontTx/>
              <a:buAutoNum type="arabicPeriod"/>
              <a:defRPr/>
            </a:pPr>
            <a:r>
              <a:rPr lang="sr-Cyrl-CS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Назив периодичне публикације</a:t>
            </a:r>
          </a:p>
          <a:p>
            <a:pPr marL="609600" lvl="0" indent="-609600" algn="just" eaLnBrk="1" fontAlgn="auto" hangingPunct="1">
              <a:lnSpc>
                <a:spcPct val="90000"/>
              </a:lnSpc>
              <a:spcAft>
                <a:spcPts val="0"/>
              </a:spcAft>
              <a:buClrTx/>
              <a:buSzTx/>
              <a:buFontTx/>
              <a:buAutoNum type="arabicPeriod"/>
              <a:defRPr/>
            </a:pPr>
            <a:r>
              <a:rPr lang="sr-Cyrl-CS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Место издавања</a:t>
            </a:r>
          </a:p>
          <a:p>
            <a:pPr marL="609600" lvl="0" indent="-609600" algn="just" eaLnBrk="1" fontAlgn="auto" hangingPunct="1">
              <a:lnSpc>
                <a:spcPct val="90000"/>
              </a:lnSpc>
              <a:spcAft>
                <a:spcPts val="0"/>
              </a:spcAft>
              <a:buClrTx/>
              <a:buSzTx/>
              <a:buFontTx/>
              <a:buAutoNum type="arabicPeriod"/>
              <a:defRPr/>
            </a:pPr>
            <a:r>
              <a:rPr lang="sr-Cyrl-CS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Датум (дан, месец, година)</a:t>
            </a:r>
          </a:p>
          <a:p>
            <a:pPr marL="609600" lvl="0" indent="-609600" algn="just" eaLnBrk="1" fontAlgn="auto" hangingPunct="1">
              <a:lnSpc>
                <a:spcPct val="90000"/>
              </a:lnSpc>
              <a:spcAft>
                <a:spcPts val="0"/>
              </a:spcAft>
              <a:buClrTx/>
              <a:buSzTx/>
              <a:buFontTx/>
              <a:buAutoNum type="arabicPeriod"/>
              <a:defRPr/>
            </a:pPr>
            <a:r>
              <a:rPr lang="sr-Cyrl-CS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Годиште излажења</a:t>
            </a:r>
          </a:p>
          <a:p>
            <a:pPr marL="609600" lvl="0" indent="-609600" algn="just" eaLnBrk="1" fontAlgn="auto" hangingPunct="1">
              <a:lnSpc>
                <a:spcPct val="90000"/>
              </a:lnSpc>
              <a:spcAft>
                <a:spcPts val="0"/>
              </a:spcAft>
              <a:buClrTx/>
              <a:buSzTx/>
              <a:buFontTx/>
              <a:buAutoNum type="arabicPeriod"/>
              <a:defRPr/>
            </a:pPr>
            <a:r>
              <a:rPr lang="sr-Cyrl-CS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Књига или том (за часописе)</a:t>
            </a:r>
          </a:p>
          <a:p>
            <a:pPr marL="609600" lvl="0" indent="-609600" algn="just" eaLnBrk="1" fontAlgn="auto" hangingPunct="1">
              <a:lnSpc>
                <a:spcPct val="90000"/>
              </a:lnSpc>
              <a:spcAft>
                <a:spcPts val="0"/>
              </a:spcAft>
              <a:buClrTx/>
              <a:buSzTx/>
              <a:buFontTx/>
              <a:buAutoNum type="arabicPeriod"/>
              <a:defRPr/>
            </a:pPr>
            <a:r>
              <a:rPr lang="sr-Cyrl-CS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Број свеске</a:t>
            </a:r>
          </a:p>
          <a:p>
            <a:pPr marL="609600" lvl="0" indent="-609600" algn="just" eaLnBrk="1" fontAlgn="auto" hangingPunct="1">
              <a:lnSpc>
                <a:spcPct val="90000"/>
              </a:lnSpc>
              <a:spcAft>
                <a:spcPts val="0"/>
              </a:spcAft>
              <a:buClrTx/>
              <a:buSzTx/>
              <a:buFontTx/>
              <a:buAutoNum type="arabicPeriod"/>
              <a:defRPr/>
            </a:pPr>
            <a:r>
              <a:rPr lang="sr-Cyrl-CS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Страна на којој је чланак</a:t>
            </a:r>
          </a:p>
          <a:p>
            <a:pPr marL="609600" lvl="0" indent="-609600" algn="just" eaLnBrk="1" fontAlgn="auto" hangingPunct="1">
              <a:lnSpc>
                <a:spcPct val="90000"/>
              </a:lnSpc>
              <a:spcAft>
                <a:spcPts val="0"/>
              </a:spcAft>
              <a:buClrTx/>
              <a:buSzTx/>
              <a:buFontTx/>
              <a:buAutoNum type="arabicPeriod"/>
              <a:defRPr/>
            </a:pPr>
            <a:r>
              <a:rPr lang="sr-Cyrl-CS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Писмо</a:t>
            </a:r>
            <a:endParaRPr lang="en-GB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2875576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52400" y="1981200"/>
            <a:ext cx="9144000" cy="4389437"/>
          </a:xfrm>
        </p:spPr>
        <p:txBody>
          <a:bodyPr/>
          <a:lstStyle/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Ова дигитална збирка обухвата сва издања и све серије текуће библиографије од 2003. године до данас:</a:t>
            </a:r>
          </a:p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0"/>
              </a:spcBef>
              <a:buNone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   а) Серија А: Друштвене науке</a:t>
            </a:r>
          </a:p>
          <a:p>
            <a:pPr algn="just">
              <a:spcBef>
                <a:spcPct val="0"/>
              </a:spcBef>
              <a:buNone/>
            </a:pPr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0"/>
              </a:spcBef>
              <a:buNone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   б) Серија Б: Природне, примењене, медицинске и техничке науке</a:t>
            </a:r>
          </a:p>
          <a:p>
            <a:pPr algn="just">
              <a:spcBef>
                <a:spcPct val="0"/>
              </a:spcBef>
              <a:buNone/>
            </a:pPr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0"/>
              </a:spcBef>
              <a:buNone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   ц) Серија Ц: Уметност, спорт, филологија и    књижевност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3353786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9" y="1600200"/>
            <a:ext cx="9144000" cy="5105400"/>
          </a:xfrm>
        </p:spPr>
        <p:txBody>
          <a:bodyPr/>
          <a:lstStyle/>
          <a:p>
            <a:pPr algn="ctr">
              <a:spcBef>
                <a:spcPct val="0"/>
              </a:spcBef>
              <a:buNone/>
            </a:pPr>
            <a:r>
              <a:rPr lang="sr-Cyrl-CS" sz="2400" b="1" u="sng" dirty="0">
                <a:latin typeface="Arial" pitchFamily="34" charset="0"/>
                <a:cs typeface="Arial" pitchFamily="34" charset="0"/>
              </a:rPr>
              <a:t>БИБЛИОГРАФИЈА ПЕРИОДИКЕ</a:t>
            </a:r>
          </a:p>
          <a:p>
            <a:pPr algn="ctr">
              <a:spcBef>
                <a:spcPct val="0"/>
              </a:spcBef>
              <a:buNone/>
            </a:pPr>
            <a:endParaRPr lang="sr-Cyrl-CS" sz="2400" b="1" u="sng" dirty="0"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ct val="0"/>
              </a:spcBef>
              <a:buNone/>
            </a:pPr>
            <a:endParaRPr lang="sr-Cyrl-CS" sz="2400" u="sng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Периодичне публикације имају доста сродности, </a:t>
            </a:r>
            <a:r>
              <a:rPr lang="hr-HR" sz="2400" dirty="0">
                <a:latin typeface="Arial" pitchFamily="34" charset="0"/>
                <a:cs typeface="Arial" pitchFamily="34" charset="0"/>
              </a:rPr>
              <a:t>a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ли</a:t>
            </a:r>
            <a:r>
              <a:rPr lang="hr-HR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и знатних међусобних разлика</a:t>
            </a:r>
          </a:p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endParaRPr lang="sr-Cyrl-CS" sz="2400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Зависно од грађе коју објављују, п</a:t>
            </a:r>
            <a:r>
              <a:rPr lang="hr-HR" sz="2400" dirty="0">
                <a:latin typeface="Arial" pitchFamily="34" charset="0"/>
                <a:cs typeface="Arial" pitchFamily="34" charset="0"/>
              </a:rPr>
              <a:t>a 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и од времена излажења, разликујемо више врста периодичних публикација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0"/>
              </a:spcBef>
              <a:buNone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 </a:t>
            </a:r>
          </a:p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На основу формалних, </a:t>
            </a:r>
            <a:r>
              <a:rPr lang="hr-HR" sz="2400" dirty="0">
                <a:latin typeface="Arial" pitchFamily="34" charset="0"/>
                <a:cs typeface="Arial" pitchFamily="34" charset="0"/>
              </a:rPr>
              <a:t>a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ли</a:t>
            </a:r>
            <a:r>
              <a:rPr lang="hr-HR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и садржинских ознака, разликујемо:  </a:t>
            </a:r>
            <a:r>
              <a:rPr lang="sr-Cyrl-CS" sz="2400" b="1" i="1" dirty="0">
                <a:latin typeface="Arial" pitchFamily="34" charset="0"/>
                <a:cs typeface="Arial" pitchFamily="34" charset="0"/>
              </a:rPr>
              <a:t>лист 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или</a:t>
            </a:r>
            <a:r>
              <a:rPr lang="sr-Cyrl-C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sr-Cyrl-CS" sz="2400" b="1" i="1" dirty="0">
                <a:latin typeface="Arial" pitchFamily="34" charset="0"/>
                <a:cs typeface="Arial" pitchFamily="34" charset="0"/>
              </a:rPr>
              <a:t>новине, часопис, ревију, годишњак (анал), календар, зборник, алманах 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итд.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8761320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133600"/>
            <a:ext cx="9109881" cy="4389437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Периодику одликује претходна програмираност, временска одређеност у појављивању - свакодневно, седмично, петнаестодневно, месечно, двомесечно, полугодишње и годишње</a:t>
            </a:r>
          </a:p>
          <a:p>
            <a:pPr algn="just">
              <a:buFont typeface="Wingdings" pitchFamily="2" charset="2"/>
              <a:buChar char="Ø"/>
            </a:pPr>
            <a:endParaRPr lang="sr-Cyrl-CS" sz="24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Има и неких врста периодике које излазе с времена на време и неодређено, што зависи од више фактора (материјални или технички разлози, нпр.)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013594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9570" y="1828800"/>
            <a:ext cx="9138313" cy="6477000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Зависно од тога у ком временском размаку излази, периодика има и различиту намену, п</a:t>
            </a:r>
            <a:r>
              <a:rPr lang="hr-HR" sz="2400" dirty="0">
                <a:latin typeface="Arial" pitchFamily="34" charset="0"/>
                <a:cs typeface="Arial" pitchFamily="34" charset="0"/>
              </a:rPr>
              <a:t>a 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и другачији сазнајни и информативни карактер</a:t>
            </a:r>
          </a:p>
          <a:p>
            <a:pPr algn="just">
              <a:buFont typeface="Wingdings" pitchFamily="2" charset="2"/>
              <a:buChar char="Ø"/>
            </a:pPr>
            <a:endParaRPr lang="sr-Cyrl-CS" sz="24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По самој својој форми и намени, часописи обично имају ужу или специјалну тематику, п</a:t>
            </a:r>
            <a:r>
              <a:rPr lang="hr-HR" sz="2400" dirty="0">
                <a:latin typeface="Arial" pitchFamily="34" charset="0"/>
                <a:cs typeface="Arial" pitchFamily="34" charset="0"/>
              </a:rPr>
              <a:t>a 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и засебан начин интерпретирања одређене грађе</a:t>
            </a:r>
          </a:p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endParaRPr lang="sr-Cyrl-CS" sz="2400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Сваки примерак периодике, формално гледано, представља засебну целину</a:t>
            </a:r>
          </a:p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endParaRPr lang="sr-Cyrl-CS" sz="24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endParaRPr lang="sr-Cyrl-CS" sz="2400" dirty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5794973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473112"/>
            <a:ext cx="9038230" cy="4389437"/>
          </a:xfrm>
        </p:spPr>
        <p:txBody>
          <a:bodyPr/>
          <a:lstStyle/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Гледано са културно-историјског аспекта, периодика која </a:t>
            </a:r>
            <a:r>
              <a:rPr lang="hr-HR" sz="2400" dirty="0">
                <a:latin typeface="Arial" pitchFamily="34" charset="0"/>
                <a:cs typeface="Arial" pitchFamily="34" charset="0"/>
              </a:rPr>
              <a:t>je 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настала на одређеном простору доживљава се као мозаичка целина</a:t>
            </a:r>
          </a:p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endParaRPr lang="sr-Cyrl-CS" sz="2400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У том смислу и долази у теорији библиографије до поделе периодике на регионалну или завичајну, националну итд.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341970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05000"/>
            <a:ext cx="8991600" cy="4389437"/>
          </a:xfrm>
        </p:spPr>
        <p:txBody>
          <a:bodyPr/>
          <a:lstStyle/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Сам карактер периодике условљава и друге поделе, </a:t>
            </a:r>
            <a:r>
              <a:rPr lang="hr-HR" sz="2400" dirty="0">
                <a:latin typeface="Arial" pitchFamily="34" charset="0"/>
                <a:cs typeface="Arial" pitchFamily="34" charset="0"/>
              </a:rPr>
              <a:t>a 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посебно према стручној тематској основи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0"/>
              </a:spcBef>
              <a:buNone/>
            </a:pPr>
            <a:endParaRPr lang="sr-Cyrl-CS" sz="2400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Тако имамо књижевну, медицинску, техничку, пољопривредну, шумарску, педагошку, спортску и другу периодику</a:t>
            </a:r>
          </a:p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endParaRPr lang="sr-Cyrl-CS" sz="2400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Некада </a:t>
            </a:r>
            <a:r>
              <a:rPr lang="hr-HR" sz="2400" dirty="0">
                <a:latin typeface="Arial" pitchFamily="34" charset="0"/>
                <a:cs typeface="Arial" pitchFamily="34" charset="0"/>
              </a:rPr>
              <a:t>je 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издваја и одређује њена непосредна намена ужем кругу читалаца, п</a:t>
            </a:r>
            <a:r>
              <a:rPr lang="hr-HR" sz="2400" dirty="0">
                <a:latin typeface="Arial" pitchFamily="34" charset="0"/>
                <a:cs typeface="Arial" pitchFamily="34" charset="0"/>
              </a:rPr>
              <a:t>a je 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на тој основи и разликујемо (војна периодика, дечија периодика итд.)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492789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6824" y="1219200"/>
            <a:ext cx="9085997" cy="5638800"/>
          </a:xfrm>
        </p:spPr>
        <p:txBody>
          <a:bodyPr/>
          <a:lstStyle/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Сматра се да је</a:t>
            </a:r>
            <a:r>
              <a:rPr lang="hr-HR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библиографија периодике успешно обављена ако су сви листови, часописи и сродне публикације представљени са свим основним библиографским елементима - наслов, поднаслов, година, годиште, место и начин излажења, имена издавача и уредника и др.</a:t>
            </a:r>
          </a:p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endParaRPr lang="sr-Cyrl-CS" sz="2400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2400" u="sng" dirty="0">
                <a:latin typeface="Arial" pitchFamily="34" charset="0"/>
                <a:cs typeface="Arial" pitchFamily="34" charset="0"/>
              </a:rPr>
              <a:t>Примери:</a:t>
            </a:r>
          </a:p>
          <a:p>
            <a:pPr algn="just">
              <a:spcBef>
                <a:spcPct val="0"/>
              </a:spcBef>
              <a:buFont typeface="Wingdings" pitchFamily="2" charset="2"/>
              <a:buChar char="ü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Вук Драговић: </a:t>
            </a:r>
            <a:r>
              <a:rPr lang="sr-Cyrl-CS" sz="2400" b="1" i="1" dirty="0">
                <a:latin typeface="Arial" pitchFamily="34" charset="0"/>
                <a:cs typeface="Arial" pitchFamily="34" charset="0"/>
              </a:rPr>
              <a:t>Српска штампа између два рата. </a:t>
            </a:r>
            <a:r>
              <a:rPr lang="en-US" sz="2400" b="1" i="1" dirty="0">
                <a:latin typeface="Arial" pitchFamily="34" charset="0"/>
                <a:cs typeface="Arial" pitchFamily="34" charset="0"/>
              </a:rPr>
              <a:t>I</a:t>
            </a:r>
            <a:r>
              <a:rPr lang="sr-Cyrl-CS" sz="2400" b="1" i="1" dirty="0">
                <a:latin typeface="Arial" pitchFamily="34" charset="0"/>
                <a:cs typeface="Arial" pitchFamily="34" charset="0"/>
              </a:rPr>
              <a:t>. Основа за библиографију српске периодике 1915-1945</a:t>
            </a:r>
            <a:r>
              <a:rPr lang="sr-Cyrl-CS" sz="2400" i="1" dirty="0">
                <a:latin typeface="Arial" pitchFamily="34" charset="0"/>
                <a:cs typeface="Arial" pitchFamily="34" charset="0"/>
              </a:rPr>
              <a:t>, 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Српска академија наука, Београд, 1956</a:t>
            </a:r>
          </a:p>
          <a:p>
            <a:pPr algn="just">
              <a:spcBef>
                <a:spcPct val="0"/>
              </a:spcBef>
              <a:buFont typeface="Wingdings" pitchFamily="2" charset="2"/>
              <a:buChar char="ü"/>
            </a:pPr>
            <a:endParaRPr lang="sr-Cyrl-CS" sz="2400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ü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Милица Кисић и Бранка Булатовић: </a:t>
            </a:r>
            <a:r>
              <a:rPr lang="sr-Cyrl-CS" sz="2400" b="1" i="1" dirty="0">
                <a:latin typeface="Arial" pitchFamily="34" charset="0"/>
                <a:cs typeface="Arial" pitchFamily="34" charset="0"/>
              </a:rPr>
              <a:t>Библиографија београдске штампе 1835-1991</a:t>
            </a:r>
            <a:r>
              <a:rPr lang="sr-Cyrl-CS" sz="2400" i="1" dirty="0">
                <a:latin typeface="Arial" pitchFamily="34" charset="0"/>
                <a:cs typeface="Arial" pitchFamily="34" charset="0"/>
              </a:rPr>
              <a:t>, 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"Новинарски летопис", Београд, 1991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443000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/>
          <a:lstStyle/>
          <a:p>
            <a:pPr algn="ctr">
              <a:spcBef>
                <a:spcPct val="0"/>
              </a:spcBef>
              <a:buNone/>
            </a:pPr>
            <a:r>
              <a:rPr lang="sr-Cyrl-CS" sz="2400" b="1" u="sng" dirty="0">
                <a:latin typeface="Arial" pitchFamily="34" charset="0"/>
                <a:cs typeface="Arial" pitchFamily="34" charset="0"/>
              </a:rPr>
              <a:t>БИБЛИОГРАФИЈА ПРИЛОГА У ПЕРИОДИЦИ</a:t>
            </a:r>
          </a:p>
          <a:p>
            <a:pPr algn="ctr">
              <a:spcBef>
                <a:spcPct val="0"/>
              </a:spcBef>
              <a:buNone/>
            </a:pPr>
            <a:endParaRPr lang="sr-Cyrl-CS" sz="2400" b="1" u="sng" dirty="0"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ct val="0"/>
              </a:spcBef>
              <a:buNone/>
            </a:pPr>
            <a:endParaRPr lang="sr-Cyrl-CS" sz="2400" b="1" u="sng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Библиограф који се упућује на пописивање садржине периодике, мора да зна све њене битне ознаке : </a:t>
            </a:r>
          </a:p>
          <a:p>
            <a:pPr algn="just">
              <a:spcBef>
                <a:spcPct val="0"/>
              </a:spcBef>
              <a:buFont typeface="Wingdings" pitchFamily="2" charset="2"/>
              <a:buChar char="ü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њен основни профил, </a:t>
            </a:r>
          </a:p>
          <a:p>
            <a:pPr algn="just">
              <a:spcBef>
                <a:spcPct val="0"/>
              </a:spcBef>
              <a:buFont typeface="Wingdings" pitchFamily="2" charset="2"/>
              <a:buChar char="ü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разлоге за њено покретање, </a:t>
            </a:r>
          </a:p>
          <a:p>
            <a:pPr algn="just">
              <a:spcBef>
                <a:spcPct val="0"/>
              </a:spcBef>
              <a:buFont typeface="Wingdings" pitchFamily="2" charset="2"/>
              <a:buChar char="ü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њену садржину,  </a:t>
            </a:r>
          </a:p>
          <a:p>
            <a:pPr algn="just">
              <a:spcBef>
                <a:spcPct val="0"/>
              </a:spcBef>
              <a:buFont typeface="Wingdings" pitchFamily="2" charset="2"/>
              <a:buChar char="ü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прилике у којима </a:t>
            </a:r>
            <a:r>
              <a:rPr lang="hr-HR" sz="2400" dirty="0">
                <a:latin typeface="Arial" pitchFamily="34" charset="0"/>
                <a:cs typeface="Arial" pitchFamily="34" charset="0"/>
              </a:rPr>
              <a:t>je 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излазила,  </a:t>
            </a:r>
          </a:p>
          <a:p>
            <a:pPr algn="just">
              <a:spcBef>
                <a:spcPct val="0"/>
              </a:spcBef>
              <a:buFont typeface="Wingdings" pitchFamily="2" charset="2"/>
              <a:buChar char="ü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чему </a:t>
            </a:r>
            <a:r>
              <a:rPr lang="hr-HR" sz="2400" dirty="0">
                <a:latin typeface="Arial" pitchFamily="34" charset="0"/>
                <a:cs typeface="Arial" pitchFamily="34" charset="0"/>
              </a:rPr>
              <a:t>je 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уже или шире била намењена,</a:t>
            </a:r>
          </a:p>
          <a:p>
            <a:pPr algn="just">
              <a:spcBef>
                <a:spcPct val="0"/>
              </a:spcBef>
              <a:buFont typeface="Wingdings" pitchFamily="2" charset="2"/>
              <a:buChar char="ü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профил њене читалачке публике,</a:t>
            </a:r>
          </a:p>
          <a:p>
            <a:pPr algn="just">
              <a:spcBef>
                <a:spcPct val="0"/>
              </a:spcBef>
              <a:buFont typeface="Wingdings" pitchFamily="2" charset="2"/>
              <a:buChar char="ü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људе који су </a:t>
            </a:r>
            <a:r>
              <a:rPr lang="hr-HR" sz="2400" dirty="0">
                <a:latin typeface="Arial" pitchFamily="34" charset="0"/>
                <a:cs typeface="Arial" pitchFamily="34" charset="0"/>
              </a:rPr>
              <a:t>je 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уређивали и на њој оставили свој стваралачки печат  итд.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6880123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76200" y="1828800"/>
            <a:ext cx="9144000" cy="4389437"/>
          </a:xfrm>
        </p:spPr>
        <p:txBody>
          <a:bodyPr/>
          <a:lstStyle/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Конкретном пописивању целокупне или делимичне садржине периодике (ако вршимо планирану селекцију) приступа се са јасно утврђеним библиографским методама прилагођеним овој врсти публикација, а </a:t>
            </a:r>
            <a:r>
              <a:rPr lang="sr-Cyrl-CS" sz="2400" u="sng" dirty="0">
                <a:latin typeface="Arial" pitchFamily="34" charset="0"/>
                <a:cs typeface="Arial" pitchFamily="34" charset="0"/>
              </a:rPr>
              <a:t>попис грађе обавља се према хронолошком реду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 којим је дотична периодика излазила</a:t>
            </a:r>
          </a:p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endParaRPr lang="sr-Cyrl-CS" sz="2400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Огроман </a:t>
            </a:r>
            <a:r>
              <a:rPr lang="hr-HR" sz="2400" dirty="0">
                <a:latin typeface="Arial" pitchFamily="34" charset="0"/>
                <a:cs typeface="Arial" pitchFamily="34" charset="0"/>
              </a:rPr>
              <a:t>je 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обим знања и података који се налазе у периодици и због тога се осећа нужност да се библиографски попише и представи све то мноштво текстова који се налазе у разноврсној периодици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7121335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76400"/>
            <a:ext cx="8991600" cy="4389437"/>
          </a:xfrm>
        </p:spPr>
        <p:txBody>
          <a:bodyPr/>
          <a:lstStyle/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endParaRPr lang="sr-Cyrl-CS" sz="2400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2400" u="sng" dirty="0">
                <a:latin typeface="Arial" pitchFamily="34" charset="0"/>
                <a:cs typeface="Arial" pitchFamily="34" charset="0"/>
              </a:rPr>
              <a:t>Библиографија прилога у периодици може да буде:</a:t>
            </a:r>
          </a:p>
          <a:p>
            <a:pPr algn="just">
              <a:spcBef>
                <a:spcPct val="0"/>
              </a:spcBef>
              <a:buNone/>
            </a:pPr>
            <a:endParaRPr lang="sr-Cyrl-CS" sz="2400" u="sng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ü"/>
            </a:pPr>
            <a:r>
              <a:rPr lang="sr-Cyrl-CS" sz="2400" b="1" dirty="0">
                <a:latin typeface="Arial" pitchFamily="34" charset="0"/>
                <a:cs typeface="Arial" pitchFamily="34" charset="0"/>
              </a:rPr>
              <a:t>општа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 (текућа или ретроспективна) - пописује садржину свих листова и часописа у одређеном времену и у одређеној средини (град, регион, покрајина, држава) или </a:t>
            </a:r>
          </a:p>
          <a:p>
            <a:pPr algn="just">
              <a:spcBef>
                <a:spcPct val="0"/>
              </a:spcBef>
              <a:buFont typeface="Wingdings" pitchFamily="2" charset="2"/>
              <a:buChar char="ü"/>
            </a:pPr>
            <a:endParaRPr lang="sr-Cyrl-CS" sz="2400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ü"/>
            </a:pPr>
            <a:r>
              <a:rPr lang="sr-Cyrl-CS" sz="2400" b="1" dirty="0">
                <a:latin typeface="Arial" pitchFamily="34" charset="0"/>
                <a:cs typeface="Arial" pitchFamily="34" charset="0"/>
              </a:rPr>
              <a:t>специјална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 - предмет њеног пописа су прилози у само једној периодици (библиографија једног листа или часописа) или само одређена врста текстова објављених у једној или више периодичних публикација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84341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33400"/>
            <a:ext cx="8915400" cy="6781800"/>
          </a:xfrm>
        </p:spPr>
        <p:txBody>
          <a:bodyPr/>
          <a:lstStyle/>
          <a:p>
            <a:pPr lvl="0" eaLnBrk="1" fontAlgn="auto" hangingPunct="1"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defRPr/>
            </a:pPr>
            <a:r>
              <a:rPr lang="sr-Cyrl-CS" sz="2400" b="1" u="sng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За опис рукописа:</a:t>
            </a:r>
          </a:p>
          <a:p>
            <a:pPr marL="342900" lvl="0" indent="-342900" eaLnBrk="1" fontAlgn="auto" hangingPunct="1">
              <a:spcAft>
                <a:spcPts val="0"/>
              </a:spcAft>
              <a:buClrTx/>
              <a:buSzTx/>
              <a:buNone/>
              <a:defRPr/>
            </a:pPr>
            <a:endParaRPr lang="sr-Cyrl-CS" sz="2400" b="1" u="sng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609600" lvl="0" indent="-609600" eaLnBrk="1" fontAlgn="auto" hangingPunct="1">
              <a:lnSpc>
                <a:spcPct val="90000"/>
              </a:lnSpc>
              <a:spcAft>
                <a:spcPts val="0"/>
              </a:spcAft>
              <a:buClrTx/>
              <a:buSzTx/>
              <a:buFontTx/>
              <a:buAutoNum type="arabicPeriod"/>
              <a:defRPr/>
            </a:pPr>
            <a:r>
              <a:rPr lang="sr-Cyrl-CS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Презиме и име аутора</a:t>
            </a:r>
          </a:p>
          <a:p>
            <a:pPr marL="609600" lvl="0" indent="-609600" eaLnBrk="1" fontAlgn="auto" hangingPunct="1">
              <a:lnSpc>
                <a:spcPct val="90000"/>
              </a:lnSpc>
              <a:spcAft>
                <a:spcPts val="0"/>
              </a:spcAft>
              <a:buClrTx/>
              <a:buSzTx/>
              <a:buFontTx/>
              <a:buAutoNum type="arabicPeriod"/>
              <a:defRPr/>
            </a:pPr>
            <a:r>
              <a:rPr lang="sr-Cyrl-CS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Назив-наслов рукописа</a:t>
            </a:r>
          </a:p>
          <a:p>
            <a:pPr marL="609600" lvl="0" indent="-609600" eaLnBrk="1" fontAlgn="auto" hangingPunct="1">
              <a:lnSpc>
                <a:spcPct val="90000"/>
              </a:lnSpc>
              <a:spcAft>
                <a:spcPts val="0"/>
              </a:spcAft>
              <a:buClrTx/>
              <a:buSzTx/>
              <a:buFontTx/>
              <a:buAutoNum type="arabicPeriod"/>
              <a:defRPr/>
            </a:pPr>
            <a:r>
              <a:rPr lang="sr-Cyrl-CS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Број страна</a:t>
            </a:r>
          </a:p>
          <a:p>
            <a:pPr marL="609600" lvl="0" indent="-609600" eaLnBrk="1" fontAlgn="auto" hangingPunct="1">
              <a:lnSpc>
                <a:spcPct val="90000"/>
              </a:lnSpc>
              <a:spcAft>
                <a:spcPts val="0"/>
              </a:spcAft>
              <a:buClrTx/>
              <a:buSzTx/>
              <a:buFontTx/>
              <a:buAutoNum type="arabicPeriod"/>
              <a:defRPr/>
            </a:pPr>
            <a:r>
              <a:rPr lang="sr-Cyrl-CS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Опис садржаја</a:t>
            </a:r>
          </a:p>
          <a:p>
            <a:pPr marL="609600" lvl="0" indent="-609600" eaLnBrk="1" fontAlgn="auto" hangingPunct="1">
              <a:lnSpc>
                <a:spcPct val="90000"/>
              </a:lnSpc>
              <a:spcAft>
                <a:spcPts val="0"/>
              </a:spcAft>
              <a:buClrTx/>
              <a:buSzTx/>
              <a:buFontTx/>
              <a:buAutoNum type="arabicPeriod"/>
              <a:defRPr/>
            </a:pPr>
            <a:r>
              <a:rPr lang="sr-Cyrl-CS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Језик и писмо</a:t>
            </a:r>
          </a:p>
          <a:p>
            <a:pPr marL="609600" lvl="0" indent="-609600" eaLnBrk="1" fontAlgn="auto" hangingPunct="1">
              <a:lnSpc>
                <a:spcPct val="90000"/>
              </a:lnSpc>
              <a:spcAft>
                <a:spcPts val="0"/>
              </a:spcAft>
              <a:buClrTx/>
              <a:buSzTx/>
              <a:buFontTx/>
              <a:buAutoNum type="arabicPeriod"/>
              <a:defRPr/>
            </a:pPr>
            <a:r>
              <a:rPr lang="sr-Cyrl-CS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Време настанка</a:t>
            </a:r>
          </a:p>
          <a:p>
            <a:pPr marL="609600" lvl="0" indent="-609600" eaLnBrk="1" fontAlgn="auto" hangingPunct="1">
              <a:lnSpc>
                <a:spcPct val="90000"/>
              </a:lnSpc>
              <a:spcAft>
                <a:spcPts val="0"/>
              </a:spcAft>
              <a:buClrTx/>
              <a:buSzTx/>
              <a:buFontTx/>
              <a:buAutoNum type="arabicPeriod"/>
              <a:defRPr/>
            </a:pPr>
            <a:r>
              <a:rPr lang="sr-Cyrl-CS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Место настанка</a:t>
            </a:r>
          </a:p>
          <a:p>
            <a:pPr marL="609600" lvl="0" indent="-609600" eaLnBrk="1" fontAlgn="auto" hangingPunct="1">
              <a:lnSpc>
                <a:spcPct val="90000"/>
              </a:lnSpc>
              <a:spcAft>
                <a:spcPts val="0"/>
              </a:spcAft>
              <a:buClrTx/>
              <a:buSzTx/>
              <a:buFontTx/>
              <a:buAutoNum type="arabicPeriod"/>
              <a:defRPr/>
            </a:pPr>
            <a:r>
              <a:rPr lang="sr-Cyrl-CS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Место где се тренутно налази</a:t>
            </a:r>
          </a:p>
          <a:p>
            <a:pPr marL="609600" lvl="0" indent="-609600" eaLnBrk="1" fontAlgn="auto" hangingPunct="1">
              <a:lnSpc>
                <a:spcPct val="90000"/>
              </a:lnSpc>
              <a:spcAft>
                <a:spcPts val="0"/>
              </a:spcAft>
              <a:buClrTx/>
              <a:buSzTx/>
              <a:buFontTx/>
              <a:buAutoNum type="arabicPeriod"/>
              <a:defRPr/>
            </a:pPr>
            <a:r>
              <a:rPr lang="sr-Cyrl-CS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Сигнатура и инвентарски број</a:t>
            </a:r>
          </a:p>
          <a:p>
            <a:pPr marL="609600" lvl="0" indent="-609600" eaLnBrk="1" fontAlgn="auto" hangingPunct="1">
              <a:lnSpc>
                <a:spcPct val="90000"/>
              </a:lnSpc>
              <a:spcAft>
                <a:spcPts val="0"/>
              </a:spcAft>
              <a:buClrTx/>
              <a:buSzTx/>
              <a:buFontTx/>
              <a:buAutoNum type="arabicPeriod"/>
              <a:defRPr/>
            </a:pPr>
            <a:r>
              <a:rPr lang="sr-Cyrl-CS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Формат</a:t>
            </a:r>
          </a:p>
          <a:p>
            <a:pPr marL="609600" lvl="0" indent="-609600" eaLnBrk="1" fontAlgn="auto" hangingPunct="1">
              <a:lnSpc>
                <a:spcPct val="90000"/>
              </a:lnSpc>
              <a:spcAft>
                <a:spcPts val="0"/>
              </a:spcAft>
              <a:buClrTx/>
              <a:buSzTx/>
              <a:buFontTx/>
              <a:buAutoNum type="arabicPeriod"/>
              <a:defRPr/>
            </a:pPr>
            <a:r>
              <a:rPr lang="sr-Cyrl-CS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Повез</a:t>
            </a:r>
            <a:endParaRPr lang="en-GB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4265906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1374" y="2133600"/>
            <a:ext cx="9002973" cy="4389437"/>
          </a:xfrm>
        </p:spPr>
        <p:txBody>
          <a:bodyPr/>
          <a:lstStyle/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Селекција прилога у периодици може да има разлоге који су условљени конкретним стручним и научним потребама, а који ће бити задовољени ако се библиографски попише само она грађа за коју постоји непосредан интерес корисника</a:t>
            </a:r>
          </a:p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endParaRPr lang="sr-Cyrl-CS" sz="2400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Сама израда библиографије прилога у периодици тражи тимско и институционално организовање које ангажује велики број библиографа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8421424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76400"/>
            <a:ext cx="8991600" cy="4389437"/>
          </a:xfrm>
        </p:spPr>
        <p:txBody>
          <a:bodyPr/>
          <a:lstStyle/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2400" u="sng" dirty="0">
                <a:latin typeface="Arial" pitchFamily="34" charset="0"/>
                <a:cs typeface="Arial" pitchFamily="34" charset="0"/>
              </a:rPr>
              <a:t>Примери:</a:t>
            </a:r>
          </a:p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endParaRPr lang="sr-Cyrl-CS" sz="2400" u="sng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ü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Марко Малетин: </a:t>
            </a:r>
            <a:r>
              <a:rPr lang="sr-Cyrl-CS" sz="2400" b="1" i="1" dirty="0">
                <a:latin typeface="Arial" pitchFamily="34" charset="0"/>
                <a:cs typeface="Arial" pitchFamily="34" charset="0"/>
              </a:rPr>
              <a:t>Садржај Летописа Матице српске 1825-1950. </a:t>
            </a:r>
            <a:r>
              <a:rPr lang="hr-HR" sz="2400" b="1" i="1" dirty="0">
                <a:latin typeface="Arial" pitchFamily="34" charset="0"/>
                <a:cs typeface="Arial" pitchFamily="34" charset="0"/>
              </a:rPr>
              <a:t>I</a:t>
            </a:r>
            <a:r>
              <a:rPr lang="sr-Cyrl-CS" sz="2400" b="1" i="1" dirty="0">
                <a:latin typeface="Arial" pitchFamily="34" charset="0"/>
                <a:cs typeface="Arial" pitchFamily="34" charset="0"/>
              </a:rPr>
              <a:t> д</a:t>
            </a:r>
            <a:r>
              <a:rPr lang="hr-HR" sz="2400" b="1" i="1" dirty="0">
                <a:latin typeface="Arial" pitchFamily="34" charset="0"/>
                <a:cs typeface="Arial" pitchFamily="34" charset="0"/>
              </a:rPr>
              <a:t>eo</a:t>
            </a:r>
            <a:r>
              <a:rPr lang="hr-HR" sz="2400" i="1" dirty="0">
                <a:latin typeface="Arial" pitchFamily="34" charset="0"/>
                <a:cs typeface="Arial" pitchFamily="34" charset="0"/>
              </a:rPr>
              <a:t>, 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Матица српска, Нови Сад, 1968</a:t>
            </a:r>
          </a:p>
          <a:p>
            <a:pPr algn="just">
              <a:spcBef>
                <a:spcPct val="0"/>
              </a:spcBef>
              <a:buFont typeface="Wingdings" pitchFamily="2" charset="2"/>
              <a:buChar char="ü"/>
            </a:pPr>
            <a:endParaRPr lang="sr-Cyrl-CS" sz="2400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ü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Љубица Ђорђевић: </a:t>
            </a:r>
            <a:r>
              <a:rPr lang="sr-Cyrl-CS" sz="2400" b="1" i="1" dirty="0">
                <a:latin typeface="Arial" pitchFamily="34" charset="0"/>
                <a:cs typeface="Arial" pitchFamily="34" charset="0"/>
              </a:rPr>
              <a:t>Библиографија Српског књижевног гласника</a:t>
            </a:r>
            <a:r>
              <a:rPr lang="sr-Cyrl-CS" sz="2400" i="1" dirty="0">
                <a:latin typeface="Arial" pitchFamily="34" charset="0"/>
                <a:cs typeface="Arial" pitchFamily="34" charset="0"/>
              </a:rPr>
              <a:t>, НБ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С, Београд, 1982</a:t>
            </a:r>
          </a:p>
          <a:p>
            <a:pPr algn="just">
              <a:spcBef>
                <a:spcPct val="0"/>
              </a:spcBef>
              <a:buFont typeface="Wingdings" pitchFamily="2" charset="2"/>
              <a:buChar char="ü"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ü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Косовка Перовић, Љиљана Брчић: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sr-Cyrl-CS" sz="2400" b="1" dirty="0">
                <a:latin typeface="Arial" pitchFamily="34" charset="0"/>
                <a:cs typeface="Arial" pitchFamily="34" charset="0"/>
              </a:rPr>
              <a:t>Војин : најстарији српски војни часопис : 1864-1870 : библиографија прилога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, Војноиздавачки завод, Београд, 2002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3207031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087134" cy="5638800"/>
          </a:xfrm>
        </p:spPr>
        <p:txBody>
          <a:bodyPr/>
          <a:lstStyle/>
          <a:p>
            <a:pPr algn="ctr">
              <a:spcBef>
                <a:spcPct val="0"/>
              </a:spcBef>
              <a:buNone/>
            </a:pPr>
            <a:r>
              <a:rPr lang="sr-Cyrl-CS" sz="2400" b="1" u="sng" dirty="0">
                <a:latin typeface="Arial" pitchFamily="34" charset="0"/>
                <a:cs typeface="Arial" pitchFamily="34" charset="0"/>
              </a:rPr>
              <a:t>БИБЛИОГРАФИЈА РУКОПИСА</a:t>
            </a:r>
          </a:p>
          <a:p>
            <a:pPr algn="ctr">
              <a:spcBef>
                <a:spcPct val="0"/>
              </a:spcBef>
              <a:buNone/>
            </a:pPr>
            <a:endParaRPr lang="sr-Cyrl-CS" sz="2400" b="1" u="sng" dirty="0"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ct val="0"/>
              </a:spcBef>
              <a:buNone/>
            </a:pPr>
            <a:endParaRPr lang="sr-Cyrl-CS" sz="2400" b="1" u="sng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Под појмом </a:t>
            </a:r>
            <a:r>
              <a:rPr lang="sr-Cyrl-CS" sz="2400" b="1" i="1" dirty="0">
                <a:latin typeface="Arial" pitchFamily="34" charset="0"/>
                <a:cs typeface="Arial" pitchFamily="34" charset="0"/>
              </a:rPr>
              <a:t>рукопис 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подразумевају се ауторови својеручни текстови, манускрипти (лат. </a:t>
            </a:r>
            <a:r>
              <a:rPr lang="hr-HR" sz="2400" dirty="0">
                <a:latin typeface="Arial" pitchFamily="34" charset="0"/>
                <a:cs typeface="Arial" pitchFamily="34" charset="0"/>
              </a:rPr>
              <a:t>manuscriptum), 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и текстови откуцани на писаћој машини, са могућим пишчевим исправкама, допунама и личним потписом, а у оба случаја реч </a:t>
            </a:r>
            <a:r>
              <a:rPr lang="hr-HR" sz="2400" dirty="0">
                <a:latin typeface="Arial" pitchFamily="34" charset="0"/>
                <a:cs typeface="Arial" pitchFamily="34" charset="0"/>
              </a:rPr>
              <a:t>je 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о оригиналним, изворним делима</a:t>
            </a:r>
          </a:p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endParaRPr lang="sr-Cyrl-CS" sz="2400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У библиографском пописивању, према преписима (или копијама, дупликатима и слично) примењује се исти поступак као и према оригиналима, уз назнаку да </a:t>
            </a:r>
            <a:r>
              <a:rPr lang="hr-HR" sz="2400" dirty="0">
                <a:latin typeface="Arial" pitchFamily="34" charset="0"/>
                <a:cs typeface="Arial" pitchFamily="34" charset="0"/>
              </a:rPr>
              <a:t>je 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у питању препис са неког аутентичног предлошка или изворника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3406387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81200"/>
            <a:ext cx="9067800" cy="4389437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У досадашњој пракси уопште, па и код нас, често су обављани пописи рукописа који су настали у старини, нарочито пре појаве првих штампарија, а ти су пописи понекад означени и појмом </a:t>
            </a:r>
            <a:r>
              <a:rPr lang="sr-Cyrl-CS" sz="2400" b="1" i="1" dirty="0">
                <a:latin typeface="Arial" pitchFamily="34" charset="0"/>
                <a:cs typeface="Arial" pitchFamily="34" charset="0"/>
              </a:rPr>
              <a:t>каталог </a:t>
            </a:r>
          </a:p>
          <a:p>
            <a:pPr algn="just">
              <a:buFont typeface="Wingdings" pitchFamily="2" charset="2"/>
              <a:buChar char="Ø"/>
            </a:pPr>
            <a:endParaRPr lang="sr-Cyrl-CS" sz="2400" b="1" i="1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Израда каталога или библиографија рукописа најчешће прелази елементарни библиографски значај и сврстава се у оне облике стварања који помажу темељном познавању културе целог једног народа, п</a:t>
            </a:r>
            <a:r>
              <a:rPr lang="hr-HR" sz="2400" dirty="0">
                <a:latin typeface="Arial" pitchFamily="34" charset="0"/>
                <a:cs typeface="Arial" pitchFamily="34" charset="0"/>
              </a:rPr>
              <a:t>a 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се у том погледу могу сматрати капиталним научним радовима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2717384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09800"/>
            <a:ext cx="9144000" cy="4389437"/>
          </a:xfrm>
        </p:spPr>
        <p:txBody>
          <a:bodyPr/>
          <a:lstStyle/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Пописивање рукописа није искључиво задатак библиографије, јер се тиме још непосредније бави засебна научна грана – </a:t>
            </a:r>
            <a:r>
              <a:rPr lang="sr-Cyrl-CS" sz="2400" b="1" i="1" dirty="0">
                <a:latin typeface="Arial" pitchFamily="34" charset="0"/>
                <a:cs typeface="Arial" pitchFamily="34" charset="0"/>
              </a:rPr>
              <a:t>археографија</a:t>
            </a:r>
          </a:p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endParaRPr lang="en-US" sz="2400" b="1" i="1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Археографија има и властите методе описивања рукописа, п</a:t>
            </a:r>
            <a:r>
              <a:rPr lang="hr-HR" sz="2400" dirty="0">
                <a:latin typeface="Arial" pitchFamily="34" charset="0"/>
                <a:cs typeface="Arial" pitchFamily="34" charset="0"/>
              </a:rPr>
              <a:t>a 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и задатке и принципе који су донекле различити од библиографских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4523838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4389437"/>
          </a:xfrm>
        </p:spPr>
        <p:txBody>
          <a:bodyPr/>
          <a:lstStyle/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2400" u="sng" dirty="0">
                <a:latin typeface="Arial" pitchFamily="34" charset="0"/>
                <a:cs typeface="Arial" pitchFamily="34" charset="0"/>
              </a:rPr>
              <a:t>Примери:</a:t>
            </a:r>
          </a:p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endParaRPr lang="sr-Cyrl-CS" sz="2400" u="sng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ü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Вук Ст. Караџић: </a:t>
            </a:r>
            <a:r>
              <a:rPr lang="sr-Cyrl-CS" sz="2400" b="1" i="1" dirty="0">
                <a:latin typeface="Arial" pitchFamily="34" charset="0"/>
                <a:cs typeface="Arial" pitchFamily="34" charset="0"/>
              </a:rPr>
              <a:t>Почетак описанија српски намастира</a:t>
            </a:r>
            <a:r>
              <a:rPr lang="sr-Cyrl-CS" sz="2400" i="1" dirty="0">
                <a:latin typeface="Arial" pitchFamily="34" charset="0"/>
                <a:cs typeface="Arial" pitchFamily="34" charset="0"/>
              </a:rPr>
              <a:t>, 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"Даница", забавник за годину 1826, Беч, </a:t>
            </a:r>
            <a:r>
              <a:rPr lang="hr-HR" sz="2400" dirty="0">
                <a:latin typeface="Arial" pitchFamily="34" charset="0"/>
                <a:cs typeface="Arial" pitchFamily="34" charset="0"/>
              </a:rPr>
              <a:t>I, 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стр. 1-40;</a:t>
            </a:r>
          </a:p>
          <a:p>
            <a:pPr algn="just">
              <a:spcBef>
                <a:spcPct val="0"/>
              </a:spcBef>
              <a:buFont typeface="Wingdings" pitchFamily="2" charset="2"/>
              <a:buChar char="ü"/>
            </a:pPr>
            <a:endParaRPr lang="sr-Cyrl-CS" sz="2400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ü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Димитрије Богдановић и Дејан Медаковић: </a:t>
            </a:r>
            <a:r>
              <a:rPr lang="sr-Cyrl-CS" sz="2400" b="1" i="1" dirty="0">
                <a:latin typeface="Arial" pitchFamily="34" charset="0"/>
                <a:cs typeface="Arial" pitchFamily="34" charset="0"/>
              </a:rPr>
              <a:t>Каталог ћирилских рукописа манастира Хиландара,  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САНУ и Народна библиотека Србије, Београд, 1978</a:t>
            </a:r>
          </a:p>
          <a:p>
            <a:pPr algn="just">
              <a:spcBef>
                <a:spcPct val="0"/>
              </a:spcBef>
              <a:buFont typeface="Wingdings" pitchFamily="2" charset="2"/>
              <a:buChar char="ü"/>
            </a:pPr>
            <a:endParaRPr lang="sr-Cyrl-CS" sz="2400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ü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група аутора: </a:t>
            </a:r>
            <a:r>
              <a:rPr lang="sr-Cyrl-CS" sz="2400" b="1" i="1" dirty="0">
                <a:latin typeface="Arial" pitchFamily="34" charset="0"/>
                <a:cs typeface="Arial" pitchFamily="34" charset="0"/>
              </a:rPr>
              <a:t>Ћирилске рукописне књиге Библиотеке Матице </a:t>
            </a:r>
            <a:r>
              <a:rPr lang="hr-HR" sz="2400" b="1" i="1" dirty="0">
                <a:latin typeface="Arial" pitchFamily="34" charset="0"/>
                <a:cs typeface="Arial" pitchFamily="34" charset="0"/>
              </a:rPr>
              <a:t>cp</a:t>
            </a:r>
            <a:r>
              <a:rPr lang="sr-Cyrl-CS" sz="2400" b="1" i="1" dirty="0">
                <a:latin typeface="Arial" pitchFamily="34" charset="0"/>
                <a:cs typeface="Arial" pitchFamily="34" charset="0"/>
              </a:rPr>
              <a:t>п</a:t>
            </a:r>
            <a:r>
              <a:rPr lang="hr-HR" sz="2400" b="1" i="1" dirty="0">
                <a:latin typeface="Arial" pitchFamily="34" charset="0"/>
                <a:cs typeface="Arial" pitchFamily="34" charset="0"/>
              </a:rPr>
              <a:t>c</a:t>
            </a:r>
            <a:r>
              <a:rPr lang="sr-Cyrl-CS" sz="2400" b="1" i="1" dirty="0">
                <a:latin typeface="Arial" pitchFamily="34" charset="0"/>
                <a:cs typeface="Arial" pitchFamily="34" charset="0"/>
              </a:rPr>
              <a:t>к</a:t>
            </a:r>
            <a:r>
              <a:rPr lang="hr-HR" sz="2400" b="1" i="1" dirty="0">
                <a:latin typeface="Arial" pitchFamily="34" charset="0"/>
                <a:cs typeface="Arial" pitchFamily="34" charset="0"/>
              </a:rPr>
              <a:t>e</a:t>
            </a:r>
            <a:r>
              <a:rPr lang="sr-Cyrl-CS" sz="24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hr-HR" sz="2400" b="1" i="1" dirty="0">
                <a:latin typeface="Arial" pitchFamily="34" charset="0"/>
                <a:cs typeface="Arial" pitchFamily="34" charset="0"/>
              </a:rPr>
              <a:t>l-IV</a:t>
            </a:r>
            <a:r>
              <a:rPr lang="hr-HR" sz="2400" i="1" dirty="0">
                <a:latin typeface="Arial" pitchFamily="34" charset="0"/>
                <a:cs typeface="Arial" pitchFamily="34" charset="0"/>
              </a:rPr>
              <a:t>, 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Нови Сад, 1988, 1991, 1992. и 1993.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2737305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8197" y="2133600"/>
            <a:ext cx="9144000" cy="4389437"/>
          </a:xfrm>
        </p:spPr>
        <p:txBody>
          <a:bodyPr/>
          <a:lstStyle/>
          <a:p>
            <a:pPr algn="ctr">
              <a:spcBef>
                <a:spcPct val="0"/>
              </a:spcBef>
              <a:buNone/>
            </a:pPr>
            <a:r>
              <a:rPr lang="sr-Cyrl-CS" sz="2400" b="1" u="sng" dirty="0">
                <a:latin typeface="Arial" pitchFamily="34" charset="0"/>
                <a:cs typeface="Arial" pitchFamily="34" charset="0"/>
              </a:rPr>
              <a:t>БИБЛИОГРАФИЈА ИНКУНАБУЛА</a:t>
            </a:r>
          </a:p>
          <a:p>
            <a:pPr algn="ctr">
              <a:spcBef>
                <a:spcPct val="0"/>
              </a:spcBef>
              <a:buNone/>
            </a:pPr>
            <a:endParaRPr lang="sr-Cyrl-CS" sz="2400" b="1" u="sng" dirty="0"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ct val="0"/>
              </a:spcBef>
              <a:buNone/>
            </a:pPr>
            <a:endParaRPr lang="en-US" sz="2400" u="sng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Веома значајан подстицај развоју библиографског рада дала </a:t>
            </a:r>
            <a:r>
              <a:rPr lang="hr-HR" sz="2400" dirty="0">
                <a:latin typeface="Arial" pitchFamily="34" charset="0"/>
                <a:cs typeface="Arial" pitchFamily="34" charset="0"/>
              </a:rPr>
              <a:t>je 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појава штампарства, и тек након тога може се заправо говорити о првим правим библиографијама</a:t>
            </a:r>
          </a:p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endParaRPr lang="sr-Cyrl-CS" sz="2400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Основно етимолошко значење речи</a:t>
            </a:r>
            <a:r>
              <a:rPr lang="sr-Cyrl-C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sr-Cyrl-CS" sz="2400" b="1" i="1" dirty="0">
                <a:latin typeface="Arial" pitchFamily="34" charset="0"/>
                <a:cs typeface="Arial" pitchFamily="34" charset="0"/>
              </a:rPr>
              <a:t>инкунабула 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(лат.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incunabula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- 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колевка, почетак) означава почетак или настанак нечега уопште, па</a:t>
            </a:r>
            <a:r>
              <a:rPr lang="hr-HR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према томе и настанак првих штампаних књига (првотисак)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6040132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81200"/>
            <a:ext cx="9032543" cy="4389437"/>
          </a:xfrm>
        </p:spPr>
        <p:txBody>
          <a:bodyPr/>
          <a:lstStyle/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Термин инкунабуле, као ознаку за књиге, најпре је</a:t>
            </a:r>
            <a:r>
              <a:rPr lang="hr-HR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употребио француски библиограф </a:t>
            </a:r>
            <a:r>
              <a:rPr lang="sr-Cyrl-CS" sz="2400" b="1" dirty="0">
                <a:latin typeface="Arial" pitchFamily="34" charset="0"/>
                <a:cs typeface="Arial" pitchFamily="34" charset="0"/>
              </a:rPr>
              <a:t>Филип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sr-Cyrl-CS" sz="2400" b="1" dirty="0">
                <a:latin typeface="Arial" pitchFamily="34" charset="0"/>
                <a:cs typeface="Arial" pitchFamily="34" charset="0"/>
              </a:rPr>
              <a:t>Лабе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 (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Philippe </a:t>
            </a:r>
            <a:r>
              <a:rPr lang="hr-HR" sz="2400" dirty="0">
                <a:latin typeface="Arial" pitchFamily="34" charset="0"/>
                <a:cs typeface="Arial" pitchFamily="34" charset="0"/>
              </a:rPr>
              <a:t>Labbe, 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1607-1667)</a:t>
            </a:r>
          </a:p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endParaRPr lang="sr-Cyrl-CS" sz="2400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Данас се</a:t>
            </a:r>
            <a:r>
              <a:rPr lang="hr-HR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под појмом инкунабула подразумевају пре свега </a:t>
            </a:r>
            <a:r>
              <a:rPr lang="sr-Cyrl-CS" sz="2400" b="1" dirty="0">
                <a:latin typeface="Arial" pitchFamily="34" charset="0"/>
                <a:cs typeface="Arial" pitchFamily="34" charset="0"/>
              </a:rPr>
              <a:t>књиге штампане у 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XV </a:t>
            </a:r>
            <a:r>
              <a:rPr lang="sr-Cyrl-CS" sz="2400" b="1" dirty="0">
                <a:latin typeface="Arial" pitchFamily="34" charset="0"/>
                <a:cs typeface="Arial" pitchFamily="34" charset="0"/>
              </a:rPr>
              <a:t>веку, до 1500. године</a:t>
            </a:r>
          </a:p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endParaRPr lang="sr-Cyrl-CS" sz="2400" b="1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Према неким подацима, у свету </a:t>
            </a:r>
            <a:r>
              <a:rPr lang="hr-HR" sz="2400" dirty="0">
                <a:latin typeface="Arial" pitchFamily="34" charset="0"/>
                <a:cs typeface="Arial" pitchFamily="34" charset="0"/>
              </a:rPr>
              <a:t>je 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сачувано укупно око 450.000 примерака инкунабула (око 35.000 издања) штампаних у 1100-1200 штампарија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1058394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450366"/>
            <a:ext cx="9050740" cy="4389437"/>
          </a:xfrm>
        </p:spPr>
        <p:txBody>
          <a:bodyPr/>
          <a:lstStyle/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2400" u="sng" dirty="0">
                <a:latin typeface="Arial" pitchFamily="34" charset="0"/>
                <a:cs typeface="Arial" pitchFamily="34" charset="0"/>
              </a:rPr>
              <a:t>Постоје две врсте инкунабула:</a:t>
            </a:r>
          </a:p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endParaRPr lang="sr-Cyrl-CS" sz="2400" u="sng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ü"/>
            </a:pPr>
            <a:r>
              <a:rPr lang="sr-Cyrl-CS" sz="2400" b="1" i="1" dirty="0">
                <a:latin typeface="Arial" pitchFamily="34" charset="0"/>
                <a:cs typeface="Arial" pitchFamily="34" charset="0"/>
              </a:rPr>
              <a:t>табуларне -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 штампане помоћу плоча, у којима </a:t>
            </a:r>
            <a:r>
              <a:rPr lang="hr-HR" sz="2400" dirty="0">
                <a:latin typeface="Arial" pitchFamily="34" charset="0"/>
                <a:cs typeface="Arial" pitchFamily="34" charset="0"/>
              </a:rPr>
              <a:t>je 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текст за поједину страницу био урезан једнако као код дрвореза, и </a:t>
            </a:r>
          </a:p>
          <a:p>
            <a:pPr algn="just">
              <a:spcBef>
                <a:spcPct val="0"/>
              </a:spcBef>
              <a:buFont typeface="Wingdings" pitchFamily="2" charset="2"/>
              <a:buChar char="ü"/>
            </a:pPr>
            <a:endParaRPr lang="sr-Cyrl-CS" sz="2400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ü"/>
            </a:pPr>
            <a:r>
              <a:rPr lang="sr-Cyrl-CS" sz="2400" b="1" i="1" dirty="0">
                <a:latin typeface="Arial" pitchFamily="34" charset="0"/>
                <a:cs typeface="Arial" pitchFamily="34" charset="0"/>
              </a:rPr>
              <a:t>типографске - 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штампане помичним словима п</a:t>
            </a:r>
            <a:r>
              <a:rPr lang="hr-HR" sz="2400" dirty="0">
                <a:latin typeface="Arial" pitchFamily="34" charset="0"/>
                <a:cs typeface="Arial" pitchFamily="34" charset="0"/>
              </a:rPr>
              <a:t>o 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Гутенберговом поступку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3867133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1374" y="1828800"/>
            <a:ext cx="9079173" cy="4389437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Интересовање за инкунабуле било је изразито интензивно у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XIX 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веку, када су откривене у великом броју и када </a:t>
            </a:r>
            <a:r>
              <a:rPr lang="hr-HR" sz="2400" dirty="0">
                <a:latin typeface="Arial" pitchFamily="34" charset="0"/>
                <a:cs typeface="Arial" pitchFamily="34" charset="0"/>
              </a:rPr>
              <a:t>je 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о њима настала бројна литература, п</a:t>
            </a:r>
            <a:r>
              <a:rPr lang="hr-HR" sz="2400" dirty="0">
                <a:latin typeface="Arial" pitchFamily="34" charset="0"/>
                <a:cs typeface="Arial" pitchFamily="34" charset="0"/>
              </a:rPr>
              <a:t>a 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и многи библиографски пописи</a:t>
            </a:r>
          </a:p>
          <a:p>
            <a:pPr algn="just">
              <a:buFont typeface="Wingdings" pitchFamily="2" charset="2"/>
              <a:buChar char="Ø"/>
            </a:pPr>
            <a:endParaRPr lang="sr-Cyrl-CS" sz="24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Посебну тешкоћу у библиографском пописивању инкунабула представљају чести деформитети на њима, као и недостатак основних података о некој старој штампаној књизи (изостављање насловне стране, датума, места штампања и слично)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55692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159</TotalTime>
  <Words>9550</Words>
  <Application>Microsoft Office PowerPoint</Application>
  <PresentationFormat>On-screen Show (4:3)</PresentationFormat>
  <Paragraphs>964</Paragraphs>
  <Slides>145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145</vt:i4>
      </vt:variant>
    </vt:vector>
  </HeadingPairs>
  <TitlesOfParts>
    <vt:vector size="152" baseType="lpstr">
      <vt:lpstr>Arial</vt:lpstr>
      <vt:lpstr>Calibri</vt:lpstr>
      <vt:lpstr>Franklin Gothic Book</vt:lpstr>
      <vt:lpstr>Franklin Gothic Medium</vt:lpstr>
      <vt:lpstr>Wingdings</vt:lpstr>
      <vt:lpstr>Wingdings 2</vt:lpstr>
      <vt:lpstr>Trek</vt:lpstr>
      <vt:lpstr> БИБЛИОГРАФИЈА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БИБЛИОГРАФИЈА</dc:title>
  <dc:creator>Karla</dc:creator>
  <cp:lastModifiedBy>Karla Selihar</cp:lastModifiedBy>
  <cp:revision>13</cp:revision>
  <dcterms:created xsi:type="dcterms:W3CDTF">2019-02-14T19:36:28Z</dcterms:created>
  <dcterms:modified xsi:type="dcterms:W3CDTF">2021-03-03T18:28:01Z</dcterms:modified>
</cp:coreProperties>
</file>