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3" r:id="rId10"/>
    <p:sldId id="264" r:id="rId11"/>
    <p:sldId id="292" r:id="rId12"/>
    <p:sldId id="265" r:id="rId13"/>
    <p:sldId id="293" r:id="rId14"/>
    <p:sldId id="266" r:id="rId15"/>
    <p:sldId id="268" r:id="rId16"/>
    <p:sldId id="294" r:id="rId17"/>
    <p:sldId id="267" r:id="rId18"/>
    <p:sldId id="295" r:id="rId19"/>
    <p:sldId id="269" r:id="rId20"/>
    <p:sldId id="270" r:id="rId21"/>
    <p:sldId id="296" r:id="rId22"/>
    <p:sldId id="271" r:id="rId23"/>
    <p:sldId id="285" r:id="rId24"/>
    <p:sldId id="286" r:id="rId25"/>
    <p:sldId id="272" r:id="rId26"/>
    <p:sldId id="273" r:id="rId27"/>
    <p:sldId id="281" r:id="rId28"/>
    <p:sldId id="274" r:id="rId29"/>
    <p:sldId id="283" r:id="rId30"/>
    <p:sldId id="282" r:id="rId31"/>
    <p:sldId id="284" r:id="rId32"/>
    <p:sldId id="277" r:id="rId33"/>
    <p:sldId id="276" r:id="rId34"/>
    <p:sldId id="288" r:id="rId35"/>
    <p:sldId id="289" r:id="rId36"/>
    <p:sldId id="278" r:id="rId37"/>
    <p:sldId id="279" r:id="rId38"/>
    <p:sldId id="290" r:id="rId39"/>
    <p:sldId id="280" r:id="rId40"/>
    <p:sldId id="2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330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32DED8-7F3E-4A21-9DAA-9900E3E6AF0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427410A-7ED6-4D7E-88D6-0E8F98F27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mtClean="0">
                <a:latin typeface="Times New Roman" pitchFamily="18" charset="0"/>
                <a:cs typeface="Times New Roman" pitchFamily="18" charset="0"/>
              </a:rPr>
              <a:t>Биоми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mtClean="0">
                <a:latin typeface="Times New Roman" pitchFamily="18" charset="0"/>
                <a:cs typeface="Times New Roman" pitchFamily="18" charset="0"/>
              </a:rPr>
              <a:t>предела умерених географских ширина</a:t>
            </a:r>
            <a:br>
              <a:rPr lang="sr-Cyrl-RS" smtClean="0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04664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sr-Cyrl-RS" sz="3200" smtClean="0"/>
              <a:t>5. предавање</a:t>
            </a:r>
            <a:endParaRPr 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3560"/>
            <a:ext cx="8820472" cy="4572000"/>
          </a:xfrm>
        </p:spPr>
        <p:txBody>
          <a:bodyPr>
            <a:normAutofit fontScale="92500" lnSpcReduction="20000"/>
          </a:bodyPr>
          <a:lstStyle/>
          <a:p>
            <a:r>
              <a:rPr lang="sr-Cyrl-RS" smtClean="0"/>
              <a:t>Оптимални температурни услови поклапају се временски са периодом максималних падавина (лето), што омогућава бујан развој листопадне вегетације </a:t>
            </a:r>
            <a:r>
              <a:rPr lang="sr-Cyrl-RS" b="1" smtClean="0">
                <a:solidFill>
                  <a:srgbClr val="00B050"/>
                </a:solidFill>
              </a:rPr>
              <a:t>мезофилног </a:t>
            </a:r>
            <a:r>
              <a:rPr lang="sr-Cyrl-RS" smtClean="0"/>
              <a:t>типа – </a:t>
            </a:r>
            <a:r>
              <a:rPr lang="sr-Cyrl-RS" smtClean="0">
                <a:solidFill>
                  <a:srgbClr val="FFC000"/>
                </a:solidFill>
              </a:rPr>
              <a:t>лишћарске листопадне шуме </a:t>
            </a:r>
            <a:r>
              <a:rPr lang="sr-Cyrl-RS" smtClean="0"/>
              <a:t>(</a:t>
            </a:r>
            <a:r>
              <a:rPr lang="sr-Cyrl-RS" smtClean="0">
                <a:solidFill>
                  <a:srgbClr val="FFC000"/>
                </a:solidFill>
              </a:rPr>
              <a:t>ДРВЕЋЕ</a:t>
            </a:r>
            <a:r>
              <a:rPr lang="sr-Cyrl-RS" smtClean="0"/>
              <a:t>!!!)</a:t>
            </a:r>
          </a:p>
          <a:p>
            <a:r>
              <a:rPr lang="sr-Cyrl-RS" smtClean="0"/>
              <a:t>Мезофилна вегетација – прилагођена на оптималну влажност</a:t>
            </a:r>
          </a:p>
          <a:p>
            <a:endParaRPr lang="sr-Cyrl-RS" smtClean="0"/>
          </a:p>
          <a:p>
            <a:r>
              <a:rPr lang="sr-Cyrl-RS" sz="1900" smtClean="0"/>
              <a:t>**према прилагођености на различите нивое влажности постоје још и хигрофилне биљке –прилагођене на високу влажност и ксерофилне – прилагођене на сушу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БИОМ ЛИСТОПАДНИХ ШУМА УМЕРЕНЕ ЗОНЕ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&amp;Rcy;&amp;iecy;&amp;zcy;&amp;ucy;&amp;lcy;&amp;tcy;&amp;acy;&amp;tcy; &amp;scy;&amp;lcy;&amp;icy;&amp;kcy;&amp;acy; &amp;zcy;&amp;acy; biome of temperate deciduous 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07042"/>
            <a:ext cx="4067944" cy="305095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БИОМ ЛИСТОПАДНИХ ШУМА УМЕРЕНЕ ЗОНЕ</a:t>
            </a:r>
            <a:endParaRPr lang="en-US" sz="3200"/>
          </a:p>
        </p:txBody>
      </p:sp>
      <p:pic>
        <p:nvPicPr>
          <p:cNvPr id="50180" name="Picture 4" descr="&amp;Rcy;&amp;iecy;&amp;zcy;&amp;ucy;&amp;lcy;&amp;tcy;&amp;acy;&amp;tcy; &amp;scy;&amp;lcy;&amp;icy;&amp;kcy;&amp;acy; &amp;zcy;&amp;acy; biome of temperate deciduous 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319144" cy="2952327"/>
          </a:xfrm>
          <a:prstGeom prst="rect">
            <a:avLst/>
          </a:prstGeom>
          <a:noFill/>
        </p:spPr>
      </p:pic>
      <p:sp>
        <p:nvSpPr>
          <p:cNvPr id="50182" name="AutoShape 6" descr="&amp;Rcy;&amp;iecy;&amp;zcy;&amp;ucy;&amp;lcy;&amp;tcy;&amp;acy;&amp;tcy; &amp;scy;&amp;lcy;&amp;icy;&amp;kcy;&amp;acy; &amp;zcy;&amp;acy; temperate forest in w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4" name="Picture 8" descr="deciduous trees in winter with no leaves at Langå, Denmark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614" y="3933056"/>
            <a:ext cx="4548386" cy="2924944"/>
          </a:xfrm>
          <a:prstGeom prst="rect">
            <a:avLst/>
          </a:prstGeom>
          <a:noFill/>
        </p:spPr>
      </p:pic>
      <p:pic>
        <p:nvPicPr>
          <p:cNvPr id="50186" name="Picture 10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980729"/>
            <a:ext cx="4320480" cy="288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/>
              <a:t>Прилагођености биљака на влажност:</a:t>
            </a:r>
          </a:p>
          <a:p>
            <a:r>
              <a:rPr lang="sr-Cyrl-RS" smtClean="0"/>
              <a:t>Маритимна влажна клима омогућава развој дрвећа и жбунова, односно шума</a:t>
            </a:r>
          </a:p>
          <a:p>
            <a:r>
              <a:rPr lang="sr-Cyrl-RS" smtClean="0"/>
              <a:t>Биљке имају </a:t>
            </a:r>
            <a:r>
              <a:rPr lang="sr-Cyrl-R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широке и крупне листове </a:t>
            </a:r>
            <a:r>
              <a:rPr lang="sr-Cyrl-RS" smtClean="0"/>
              <a:t>велике транспирационе површине. Листови су пљоснати и танки, мекани, са танком кутикулом (јер не морају да се бране од суше). Типичан представник је </a:t>
            </a:r>
            <a:r>
              <a:rPr lang="sr-Cyrl-R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буква</a:t>
            </a:r>
            <a:r>
              <a:rPr lang="sr-Cyrl-RS" smtClean="0"/>
              <a:t>.</a:t>
            </a:r>
          </a:p>
          <a:p>
            <a:r>
              <a:rPr lang="sr-Cyrl-RS" smtClean="0"/>
              <a:t>У сушнијим деловима даље од океана заступљене су шуме </a:t>
            </a:r>
            <a:r>
              <a:rPr lang="sr-Cyrl-RS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храста</a:t>
            </a:r>
            <a:r>
              <a:rPr lang="sr-Cyrl-RS" smtClean="0"/>
              <a:t> (ксероморфније грађе, са урезаним кожастим листовима обраслим длакама – да би се смањила транспирација).</a:t>
            </a:r>
          </a:p>
          <a:p>
            <a:r>
              <a:rPr lang="sr-Cyrl-RS" b="1" smtClean="0">
                <a:solidFill>
                  <a:srgbClr val="FF0000"/>
                </a:solidFill>
              </a:rPr>
              <a:t>Лишће опада у јесен</a:t>
            </a:r>
            <a:r>
              <a:rPr lang="sr-Cyrl-RS" smtClean="0"/>
              <a:t>, што омогућава биљкама да преживе неповољан зимски период, па је зими шума без лишћа. Зими влада </a:t>
            </a:r>
            <a:r>
              <a:rPr lang="sr-Cyrl-RS" smtClean="0">
                <a:solidFill>
                  <a:srgbClr val="FF0000"/>
                </a:solidFill>
              </a:rPr>
              <a:t>физиолошка суша </a:t>
            </a:r>
            <a:r>
              <a:rPr lang="sr-Cyrl-RS" smtClean="0"/>
              <a:t>– корен не може да упије влагу из хладне земље, па је битно смањити транспирацију воде са листова – зато опада лишће!!!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914400"/>
          </a:xfrm>
        </p:spPr>
        <p:txBody>
          <a:bodyPr/>
          <a:lstStyle/>
          <a:p>
            <a:pPr algn="ctr"/>
            <a:r>
              <a:rPr lang="sr-Cyrl-RS" sz="3600" smtClean="0"/>
              <a:t>ВЕГЕТАЦИЈА ЛИСТОПАДНИХ ШУМА УМЕРЕНЕ ЗОНЕ</a:t>
            </a:r>
            <a:endParaRPr lang="en-US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960440" cy="914400"/>
          </a:xfrm>
        </p:spPr>
        <p:txBody>
          <a:bodyPr/>
          <a:lstStyle/>
          <a:p>
            <a:r>
              <a:rPr lang="sr-Cyrl-RS" smtClean="0"/>
              <a:t>Листови мезоморфне грађе у листопадним шумама умерене зоне</a:t>
            </a:r>
            <a:endParaRPr lang="en-US"/>
          </a:p>
        </p:txBody>
      </p:sp>
      <p:pic>
        <p:nvPicPr>
          <p:cNvPr id="51202" name="Picture 2" descr="Broad leaf sha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572000" cy="5854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074440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/>
              <a:t>Прилагођености биљака на светлост:</a:t>
            </a:r>
          </a:p>
          <a:p>
            <a:r>
              <a:rPr lang="sr-Cyrl-RS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Цветање је у пролеће пре листања</a:t>
            </a:r>
            <a:r>
              <a:rPr lang="sr-Cyrl-RS" smtClean="0"/>
              <a:t>, што омогућава </a:t>
            </a:r>
            <a:r>
              <a:rPr lang="sr-Cyrl-RS" b="1" smtClean="0">
                <a:solidFill>
                  <a:srgbClr val="FFFF00"/>
                </a:solidFill>
              </a:rPr>
              <a:t>опрашивање ветром </a:t>
            </a:r>
            <a:r>
              <a:rPr lang="sr-Cyrl-RS" smtClean="0"/>
              <a:t>(најчешће). </a:t>
            </a:r>
          </a:p>
          <a:p>
            <a:r>
              <a:rPr lang="sr-Cyrl-RS" smtClean="0"/>
              <a:t>Листопад диктира светлосни режим шуме током године, па постоје </a:t>
            </a:r>
            <a:r>
              <a:rPr lang="sr-Cyrl-RS" b="1" smtClean="0">
                <a:solidFill>
                  <a:srgbClr val="FF0000"/>
                </a:solidFill>
              </a:rPr>
              <a:t>два светлосна максимума – пролећни и јесењи</a:t>
            </a:r>
            <a:r>
              <a:rPr lang="sr-Cyrl-RS" smtClean="0"/>
              <a:t>.</a:t>
            </a:r>
          </a:p>
          <a:p>
            <a:r>
              <a:rPr lang="sr-Cyrl-R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Спратовност</a:t>
            </a:r>
            <a:r>
              <a:rPr lang="sr-Cyrl-RS" smtClean="0"/>
              <a:t>: два спрата дрвећа, спрат жбунова,  један или више спратова зељастих биљака и приземни спрат маховина, лишајева и алги.</a:t>
            </a:r>
            <a:endParaRPr lang="en-US" smtClean="0"/>
          </a:p>
          <a:p>
            <a:r>
              <a:rPr lang="sr-Cyrl-RS" smtClean="0"/>
              <a:t>Лети у буковим шумама скоро ни нема приземног спрата биљака због недовољне осветљености. У светлијим храстовим и нарочито брезовим шумама постоји приземан спрат вегетације.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ВЕГЕТАЦИЈА ЛИСТОПАДНИХ ШУМА УМЕРЕНЕ ЗОНЕ</a:t>
            </a:r>
            <a:endParaRPr lang="en-US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sr-Cyrl-RS" smtClean="0"/>
              <a:t>У нижим спратовима шуме развијају се вишегодишње </a:t>
            </a:r>
            <a:r>
              <a:rPr lang="sr-Cyrl-RS" b="1" smtClean="0">
                <a:solidFill>
                  <a:srgbClr val="FF0000"/>
                </a:solidFill>
              </a:rPr>
              <a:t>зељасте ефемере  </a:t>
            </a:r>
            <a:r>
              <a:rPr lang="sr-Cyrl-RS" b="1" smtClean="0"/>
              <a:t>(једногодишње) </a:t>
            </a:r>
            <a:r>
              <a:rPr lang="sr-Cyrl-RS" b="1" smtClean="0">
                <a:solidFill>
                  <a:srgbClr val="FF0000"/>
                </a:solidFill>
              </a:rPr>
              <a:t>и ефемероиде </a:t>
            </a:r>
            <a:r>
              <a:rPr lang="sr-Cyrl-RS" b="1" smtClean="0"/>
              <a:t>(вишегодишње) </a:t>
            </a:r>
            <a:r>
              <a:rPr lang="sr-Cyrl-RS" smtClean="0"/>
              <a:t>које користе кратак период веће осветљености у пролеће пре него што је шума </a:t>
            </a:r>
          </a:p>
          <a:p>
            <a:r>
              <a:rPr lang="sr-Cyrl-RS" smtClean="0"/>
              <a:t>пролистала, да би </a:t>
            </a:r>
          </a:p>
          <a:p>
            <a:r>
              <a:rPr lang="sr-Cyrl-RS" smtClean="0"/>
              <a:t>завршиле свој </a:t>
            </a:r>
          </a:p>
          <a:p>
            <a:r>
              <a:rPr lang="sr-Cyrl-RS" smtClean="0"/>
              <a:t>вегетативни циклус.</a:t>
            </a:r>
          </a:p>
          <a:p>
            <a:endParaRPr lang="sr-Cyrl-RS" smtClean="0"/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ВЕГЕТАЦИЈА ЛИСТОПАДНИХ ШУМА УМЕРЕНЕ ЗОНЕ</a:t>
            </a:r>
            <a:endParaRPr lang="en-US" sz="3600"/>
          </a:p>
        </p:txBody>
      </p:sp>
      <p:pic>
        <p:nvPicPr>
          <p:cNvPr id="5" name="Picture 2" descr="&amp;Rcy;&amp;iecy;&amp;zcy;&amp;ucy;&amp;lcy;&amp;tcy;&amp;acy;&amp;tcy; &amp;scy;&amp;lcy;&amp;icy;&amp;kcy;&amp;acy; &amp;zcy;&amp;acy; šumske efem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342" y="3933056"/>
            <a:ext cx="3904657" cy="2924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62116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Ефемера Златоуста  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7772400" cy="496855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Скиофите</a:t>
            </a:r>
            <a:r>
              <a:rPr lang="sr-Cyrl-RS" sz="2800" dirty="0" smtClean="0"/>
              <a:t> су врсте биљака нижих спратова захваљујући засићености ваздуха са СО</a:t>
            </a:r>
            <a:r>
              <a:rPr lang="sr-Cyrl-RS" sz="2800" baseline="-25000" dirty="0" smtClean="0"/>
              <a:t>2</a:t>
            </a:r>
            <a:r>
              <a:rPr lang="sr-Cyrl-RS" sz="2800" dirty="0" smtClean="0"/>
              <a:t> при тлу и поред мале осветљености могу вршити интензивну фотосинтезу </a:t>
            </a:r>
          </a:p>
          <a:p>
            <a:pPr lvl="1">
              <a:buNone/>
            </a:pPr>
            <a:r>
              <a:rPr lang="sr-Cyrl-RS" sz="2800" dirty="0" smtClean="0"/>
              <a:t>и пр</a:t>
            </a:r>
            <a:r>
              <a:rPr lang="sr-Latn-RS" sz="2800" dirty="0" smtClean="0"/>
              <a:t>o</a:t>
            </a:r>
            <a:r>
              <a:rPr lang="sr-Cyrl-RS" sz="2800" dirty="0" smtClean="0"/>
              <a:t>дужити </a:t>
            </a:r>
          </a:p>
          <a:p>
            <a:pPr lvl="1">
              <a:buNone/>
            </a:pPr>
            <a:r>
              <a:rPr lang="sr-Cyrl-RS" sz="2800" dirty="0" smtClean="0"/>
              <a:t>вегетативни </a:t>
            </a:r>
          </a:p>
          <a:p>
            <a:pPr lvl="1">
              <a:buNone/>
            </a:pPr>
            <a:r>
              <a:rPr lang="sr-Cyrl-RS" sz="2800" dirty="0" smtClean="0"/>
              <a:t>циклус током</a:t>
            </a:r>
          </a:p>
          <a:p>
            <a:pPr lvl="1">
              <a:buNone/>
            </a:pPr>
            <a:r>
              <a:rPr lang="sr-Cyrl-RS" sz="2800" dirty="0" smtClean="0"/>
              <a:t>целе године.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ВЕГЕТАЦИЈА ЛИСТОПАДНИХ ШУМА УМЕРЕНЕ ЗОНЕ</a:t>
            </a:r>
            <a:endParaRPr lang="en-US" sz="3200"/>
          </a:p>
        </p:txBody>
      </p:sp>
      <p:pic>
        <p:nvPicPr>
          <p:cNvPr id="52228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812" y="3573016"/>
            <a:ext cx="5146188" cy="32849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62116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Скиофита лазаркиња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ФЛОРА ЛИСТОПАДНИХ ШУМА УМЕРЕНЕ ЗОНЕ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0868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У умереној зони заступљене су </a:t>
            </a:r>
            <a:r>
              <a:rPr lang="sr-Cyrl-RS" dirty="0" smtClean="0">
                <a:solidFill>
                  <a:srgbClr val="FF0000"/>
                </a:solidFill>
              </a:rPr>
              <a:t>чисте и мешовите </a:t>
            </a:r>
            <a:r>
              <a:rPr lang="sr-Cyrl-RS" dirty="0" smtClean="0">
                <a:solidFill>
                  <a:srgbClr val="00B050"/>
                </a:solidFill>
              </a:rPr>
              <a:t>листопадне шуме </a:t>
            </a:r>
            <a:r>
              <a:rPr lang="sr-Cyrl-RS" dirty="0" smtClean="0">
                <a:solidFill>
                  <a:srgbClr val="FFFF00"/>
                </a:solidFill>
              </a:rPr>
              <a:t>букве, храста, брезе, кестена, јавора, јасена, платана, липе, врбе, тополе  </a:t>
            </a:r>
            <a:r>
              <a:rPr lang="sr-Cyrl-RS" dirty="0" smtClean="0"/>
              <a:t>(сваки овај род има више врста). </a:t>
            </a:r>
            <a:r>
              <a:rPr lang="sr-Cyrl-RS" dirty="0" smtClean="0">
                <a:solidFill>
                  <a:srgbClr val="00B050"/>
                </a:solidFill>
              </a:rPr>
              <a:t>Жбун</a:t>
            </a:r>
            <a:r>
              <a:rPr lang="sr-Latn-RS" dirty="0" smtClean="0">
                <a:solidFill>
                  <a:srgbClr val="00B050"/>
                </a:solidFill>
              </a:rPr>
              <a:t>:</a:t>
            </a:r>
            <a:r>
              <a:rPr lang="sr-Cyrl-RS" dirty="0" smtClean="0">
                <a:solidFill>
                  <a:srgbClr val="00B050"/>
                </a:solidFill>
              </a:rPr>
              <a:t> </a:t>
            </a:r>
            <a:r>
              <a:rPr lang="sr-Cyrl-RS" dirty="0" smtClean="0">
                <a:solidFill>
                  <a:srgbClr val="FFFF00"/>
                </a:solidFill>
              </a:rPr>
              <a:t>леска</a:t>
            </a:r>
          </a:p>
          <a:p>
            <a:r>
              <a:rPr lang="sr-Cyrl-RS" dirty="0" smtClean="0"/>
              <a:t>Лијане: </a:t>
            </a:r>
            <a:r>
              <a:rPr lang="sr-Cyrl-RS" dirty="0" smtClean="0">
                <a:solidFill>
                  <a:srgbClr val="FFFF00"/>
                </a:solidFill>
              </a:rPr>
              <a:t>хмељ, бршљан, дивља лоза</a:t>
            </a:r>
          </a:p>
          <a:p>
            <a:r>
              <a:rPr lang="sr-Cyrl-RS" dirty="0" smtClean="0"/>
              <a:t>Зељасте </a:t>
            </a:r>
            <a:r>
              <a:rPr lang="sr-Cyrl-RS" dirty="0" smtClean="0">
                <a:solidFill>
                  <a:srgbClr val="FFFF00"/>
                </a:solidFill>
              </a:rPr>
              <a:t>биљке:папрати, више врста трава и оштрика, медвеђи лук</a:t>
            </a:r>
          </a:p>
          <a:p>
            <a:r>
              <a:rPr lang="sr-Cyrl-RS" dirty="0" smtClean="0"/>
              <a:t>Приземни спрат: </a:t>
            </a:r>
            <a:r>
              <a:rPr lang="sr-Cyrl-RS" dirty="0" smtClean="0">
                <a:solidFill>
                  <a:srgbClr val="FFFF00"/>
                </a:solidFill>
              </a:rPr>
              <a:t>маховине, лишајеви </a:t>
            </a:r>
            <a:r>
              <a:rPr lang="sr-Cyrl-RS" dirty="0" smtClean="0"/>
              <a:t>(могу бити на тлу а неке врсте су и епифите на стаблима), </a:t>
            </a:r>
            <a:r>
              <a:rPr lang="sr-Cyrl-RS" dirty="0" smtClean="0">
                <a:solidFill>
                  <a:srgbClr val="FFFF00"/>
                </a:solidFill>
              </a:rPr>
              <a:t>алге</a:t>
            </a:r>
          </a:p>
          <a:p>
            <a:r>
              <a:rPr lang="sr-Cyrl-RS" dirty="0" smtClean="0">
                <a:solidFill>
                  <a:srgbClr val="00B050"/>
                </a:solidFill>
              </a:rPr>
              <a:t>ГЉИВЕ!!! </a:t>
            </a:r>
            <a:r>
              <a:rPr lang="sr-Cyrl-RS" dirty="0" smtClean="0"/>
              <a:t>(посебно царство, нису биљке)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ФЛОРА ЛИСТОПАДНИХ ШУМА УМЕРЕНЕ ЗОНЕ</a:t>
            </a:r>
            <a:endParaRPr lang="en-US" sz="3600"/>
          </a:p>
        </p:txBody>
      </p:sp>
      <p:pic>
        <p:nvPicPr>
          <p:cNvPr id="53250" name="Picture 2" descr="&amp;Rcy;&amp;iecy;&amp;zcy;&amp;ucy;&amp;lcy;&amp;tcy;&amp;acy;&amp;tcy; &amp;scy;&amp;lcy;&amp;icy;&amp;kcy;&amp;acy; &amp;zcy;&amp;acy; vrste drve&amp;cacute;a u listopadnim šum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522" y="3717032"/>
            <a:ext cx="2340478" cy="3140968"/>
          </a:xfrm>
          <a:prstGeom prst="rect">
            <a:avLst/>
          </a:prstGeom>
          <a:noFill/>
        </p:spPr>
      </p:pic>
      <p:pic>
        <p:nvPicPr>
          <p:cNvPr id="53252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 l="12393" r="11870"/>
          <a:stretch>
            <a:fillRect/>
          </a:stretch>
        </p:blipFill>
        <p:spPr bwMode="auto">
          <a:xfrm>
            <a:off x="3707904" y="3789040"/>
            <a:ext cx="3097222" cy="3068960"/>
          </a:xfrm>
          <a:prstGeom prst="rect">
            <a:avLst/>
          </a:prstGeom>
          <a:noFill/>
        </p:spPr>
      </p:pic>
      <p:pic>
        <p:nvPicPr>
          <p:cNvPr id="53254" name="Picture 6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4" cstate="print"/>
          <a:srcRect r="13450"/>
          <a:stretch>
            <a:fillRect/>
          </a:stretch>
        </p:blipFill>
        <p:spPr bwMode="auto">
          <a:xfrm>
            <a:off x="179512" y="1124744"/>
            <a:ext cx="2775519" cy="2520280"/>
          </a:xfrm>
          <a:prstGeom prst="rect">
            <a:avLst/>
          </a:prstGeom>
          <a:noFill/>
        </p:spPr>
      </p:pic>
      <p:pic>
        <p:nvPicPr>
          <p:cNvPr id="53258" name="Picture 10" descr="http://www.bvo.zadweb.biz.hr/images/Biljke/hrast/hrast%20-%20list%20i%20pupovi.jpg"/>
          <p:cNvPicPr>
            <a:picLocks noChangeAspect="1" noChangeArrowheads="1"/>
          </p:cNvPicPr>
          <p:nvPr/>
        </p:nvPicPr>
        <p:blipFill>
          <a:blip r:embed="rId5" cstate="print"/>
          <a:srcRect l="4367" r="6108"/>
          <a:stretch>
            <a:fillRect/>
          </a:stretch>
        </p:blipFill>
        <p:spPr bwMode="auto">
          <a:xfrm>
            <a:off x="2987824" y="1196752"/>
            <a:ext cx="2952328" cy="2445644"/>
          </a:xfrm>
          <a:prstGeom prst="rect">
            <a:avLst/>
          </a:prstGeom>
          <a:noFill/>
        </p:spPr>
      </p:pic>
      <p:pic>
        <p:nvPicPr>
          <p:cNvPr id="53260" name="Picture 12" descr="&amp;Rcy;&amp;iecy;&amp;zcy;&amp;ucy;&amp;lcy;&amp;tcy;&amp;acy;&amp;tcy; &amp;scy;&amp;lcy;&amp;icy;&amp;kcy;&amp;acy; &amp;zcy;&amp;acy; breza"/>
          <p:cNvPicPr>
            <a:picLocks noChangeAspect="1" noChangeArrowheads="1"/>
          </p:cNvPicPr>
          <p:nvPr/>
        </p:nvPicPr>
        <p:blipFill>
          <a:blip r:embed="rId6" cstate="print"/>
          <a:srcRect l="4491" r="5121"/>
          <a:stretch>
            <a:fillRect/>
          </a:stretch>
        </p:blipFill>
        <p:spPr bwMode="auto">
          <a:xfrm>
            <a:off x="5975648" y="1196752"/>
            <a:ext cx="3168352" cy="2520280"/>
          </a:xfrm>
          <a:prstGeom prst="rect">
            <a:avLst/>
          </a:prstGeom>
          <a:noFill/>
        </p:spPr>
      </p:pic>
      <p:pic>
        <p:nvPicPr>
          <p:cNvPr id="53264" name="Picture 16" descr="&amp;Rcy;&amp;iecy;&amp;zcy;&amp;ucy;&amp;lcy;&amp;tcy;&amp;acy;&amp;tcy; &amp;scy;&amp;lcy;&amp;icy;&amp;kcy;&amp;acy; &amp;zcy;&amp;acy; divlji kesten list"/>
          <p:cNvPicPr>
            <a:picLocks noChangeAspect="1" noChangeArrowheads="1"/>
          </p:cNvPicPr>
          <p:nvPr/>
        </p:nvPicPr>
        <p:blipFill>
          <a:blip r:embed="rId7" cstate="print"/>
          <a:srcRect r="9259"/>
          <a:stretch>
            <a:fillRect/>
          </a:stretch>
        </p:blipFill>
        <p:spPr bwMode="auto">
          <a:xfrm>
            <a:off x="179513" y="3789041"/>
            <a:ext cx="3528391" cy="30689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31640" y="32849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Буква                     </a:t>
            </a:r>
            <a:r>
              <a:rPr lang="sr-Cyrl-RS" b="1" smtClean="0">
                <a:solidFill>
                  <a:schemeClr val="bg1"/>
                </a:solidFill>
              </a:rPr>
              <a:t>Храст                            Бреза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645333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/>
              <a:t>Кестен                      Липа                           </a:t>
            </a:r>
            <a:r>
              <a:rPr lang="sr-Cyrl-RS" b="1" smtClean="0">
                <a:solidFill>
                  <a:schemeClr val="bg1"/>
                </a:solidFill>
              </a:rPr>
              <a:t> Јавор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/>
          <a:lstStyle/>
          <a:p>
            <a:r>
              <a:rPr lang="sr-Cyrl-RS" smtClean="0"/>
              <a:t>Прилагођености животиња: </a:t>
            </a:r>
          </a:p>
          <a:p>
            <a:r>
              <a:rPr lang="sr-Cyrl-RS" smtClean="0"/>
              <a:t>Лети - повољни температурни услови, обиље вегетације за исхрану; основна храна биљоједа су храстови и букови жиреви, лешник, гљиве, семење</a:t>
            </a:r>
          </a:p>
          <a:p>
            <a:r>
              <a:rPr lang="sr-Cyrl-RS" smtClean="0"/>
              <a:t>Зими - недостатак хране, хладноћа, снег: неке птице се селе, неке животиње падају у </a:t>
            </a:r>
            <a:r>
              <a:rPr lang="sr-Cyrl-RS" smtClean="0">
                <a:solidFill>
                  <a:srgbClr val="FF0000"/>
                </a:solidFill>
              </a:rPr>
              <a:t>зимски сан</a:t>
            </a:r>
            <a:r>
              <a:rPr lang="sr-Cyrl-RS" smtClean="0"/>
              <a:t>: </a:t>
            </a:r>
            <a:r>
              <a:rPr lang="sr-Cyrl-RS" smtClean="0">
                <a:solidFill>
                  <a:srgbClr val="FF0000"/>
                </a:solidFill>
              </a:rPr>
              <a:t>слепи миш, јеж, јазавац, медвед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ФАУНА ЛИСТОПАДНИХ ШУМА УМЕРЕНЕ ЗОНЕ</a:t>
            </a:r>
            <a:endParaRPr 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УМЕРЕНА КЛИМАТСКА ЗОНА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mtClean="0"/>
              <a:t>Додирује тропску клим</a:t>
            </a:r>
            <a:r>
              <a:rPr lang="sr-Cyrl-RS" smtClean="0"/>
              <a:t>атску зону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изнад северног и испод</a:t>
            </a:r>
            <a:r>
              <a:rPr lang="sr-Cyrl-R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јужног повратника</a:t>
            </a:r>
            <a:r>
              <a:rPr lang="en-US" smtClean="0"/>
              <a:t>. </a:t>
            </a:r>
            <a:r>
              <a:rPr lang="sr-Cyrl-RS" smtClean="0">
                <a:solidFill>
                  <a:srgbClr val="FFFF00"/>
                </a:solidFill>
              </a:rPr>
              <a:t>Прелазна област се карактерише суптропском климом!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mtClean="0"/>
              <a:t>Температура ваздуха је </a:t>
            </a:r>
            <a:r>
              <a:rPr lang="en-US" smtClean="0">
                <a:solidFill>
                  <a:srgbClr val="1414AC"/>
                </a:solidFill>
              </a:rPr>
              <a:t>умерено висока и умерено влажна</a:t>
            </a:r>
            <a:r>
              <a:rPr lang="en-US" smtClean="0"/>
              <a:t>. </a:t>
            </a:r>
            <a:endParaRPr lang="sr-Cyrl-RS" smtClean="0"/>
          </a:p>
          <a:p>
            <a:pPr marL="0" indent="0">
              <a:spcBef>
                <a:spcPts val="0"/>
              </a:spcBef>
              <a:buNone/>
            </a:pPr>
            <a:r>
              <a:rPr lang="en-US" smtClean="0"/>
              <a:t>Ово је клима најповољнија за човека. </a:t>
            </a:r>
            <a:endParaRPr lang="sr-Cyrl-RS" smtClean="0"/>
          </a:p>
          <a:p>
            <a:pPr marL="0" indent="0">
              <a:spcBef>
                <a:spcPts val="0"/>
              </a:spcBef>
              <a:buNone/>
            </a:pPr>
            <a:r>
              <a:rPr lang="en-US" smtClean="0"/>
              <a:t>Код умерене климе јасно се разликују </a:t>
            </a:r>
            <a:r>
              <a:rPr lang="en-US" smtClean="0">
                <a:solidFill>
                  <a:srgbClr val="FF0000"/>
                </a:solidFill>
              </a:rPr>
              <a:t>четири годишња доба</a:t>
            </a:r>
            <a:r>
              <a:rPr lang="en-US" smtClean="0"/>
              <a:t>: </a:t>
            </a:r>
            <a:r>
              <a:rPr lang="en-US" smtClean="0">
                <a:solidFill>
                  <a:srgbClr val="FF0000"/>
                </a:solidFill>
              </a:rPr>
              <a:t>пролеће, лето, јесен, зима</a:t>
            </a:r>
            <a:r>
              <a:rPr lang="en-US" smtClean="0"/>
              <a:t>.</a:t>
            </a:r>
            <a:endParaRPr lang="sr-Cyrl-RS" smtClean="0"/>
          </a:p>
          <a:p>
            <a:pPr marL="0" indent="0">
              <a:spcBef>
                <a:spcPts val="0"/>
              </a:spcBef>
              <a:buNone/>
            </a:pPr>
            <a:r>
              <a:rPr lang="sr-Cyrl-RS" smtClean="0"/>
              <a:t>Током зиме температура се спушта испод 0˚С.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589240"/>
          </a:xfrm>
        </p:spPr>
        <p:txBody>
          <a:bodyPr>
            <a:normAutofit fontScale="77500" lnSpcReduction="20000"/>
          </a:bodyPr>
          <a:lstStyle/>
          <a:p>
            <a:endParaRPr lang="sr-Cyrl-RS" dirty="0" smtClean="0"/>
          </a:p>
          <a:p>
            <a:r>
              <a:rPr lang="sr-Cyrl-RS" dirty="0" smtClean="0"/>
              <a:t>Биљоједи инсекти: </a:t>
            </a:r>
            <a:r>
              <a:rPr lang="sr-Cyrl-RS" dirty="0" smtClean="0">
                <a:solidFill>
                  <a:srgbClr val="FFC000"/>
                </a:solidFill>
              </a:rPr>
              <a:t>јеленак, зоље шишарице (ларве се хране соковима лишћа, а биљке реагују стварањем израслина које личе на шишарке), лептирови (губар) </a:t>
            </a:r>
          </a:p>
          <a:p>
            <a:r>
              <a:rPr lang="sr-Cyrl-RS" dirty="0" smtClean="0"/>
              <a:t>Водоземци: </a:t>
            </a:r>
            <a:r>
              <a:rPr lang="sr-Cyrl-RS" dirty="0" smtClean="0">
                <a:solidFill>
                  <a:srgbClr val="FFC000"/>
                </a:solidFill>
              </a:rPr>
              <a:t>шарени даждевњак, жаба крекетуша (гаталинка), шумска жаба</a:t>
            </a:r>
          </a:p>
          <a:p>
            <a:r>
              <a:rPr lang="sr-Cyrl-RS" dirty="0" smtClean="0"/>
              <a:t>Гмизавци: </a:t>
            </a:r>
            <a:r>
              <a:rPr lang="sr-Cyrl-RS" dirty="0" smtClean="0">
                <a:solidFill>
                  <a:srgbClr val="FFC000"/>
                </a:solidFill>
              </a:rPr>
              <a:t>гуштери зелембаћ и слепић (базноги гуштер), змије белоушка, смук, шарка и поскок </a:t>
            </a:r>
          </a:p>
          <a:p>
            <a:r>
              <a:rPr lang="sr-Cyrl-RS" dirty="0" smtClean="0"/>
              <a:t>Птице: </a:t>
            </a:r>
            <a:r>
              <a:rPr lang="sr-Cyrl-RS" dirty="0" smtClean="0">
                <a:solidFill>
                  <a:srgbClr val="FFC000"/>
                </a:solidFill>
              </a:rPr>
              <a:t>детлићи, вуга, зеба, шумска шева, сенице, дроздови, славуј, црвендаћ</a:t>
            </a:r>
          </a:p>
          <a:p>
            <a:r>
              <a:rPr lang="sr-Cyrl-RS" dirty="0" smtClean="0"/>
              <a:t>Сисари:</a:t>
            </a:r>
          </a:p>
          <a:p>
            <a:r>
              <a:rPr lang="sr-Cyrl-RS" dirty="0" smtClean="0"/>
              <a:t>Биљоједи – </a:t>
            </a:r>
            <a:r>
              <a:rPr lang="sr-Cyrl-RS" dirty="0" smtClean="0">
                <a:solidFill>
                  <a:srgbClr val="FFC000"/>
                </a:solidFill>
              </a:rPr>
              <a:t>пух, миш, зец, хрчак, веверица, јелен, дивља свиња, срна </a:t>
            </a:r>
          </a:p>
          <a:p>
            <a:r>
              <a:rPr lang="sr-Cyrl-RS" dirty="0" smtClean="0"/>
              <a:t>Инсективоре – </a:t>
            </a:r>
            <a:r>
              <a:rPr lang="sr-Cyrl-RS" dirty="0" smtClean="0">
                <a:solidFill>
                  <a:srgbClr val="FFC000"/>
                </a:solidFill>
              </a:rPr>
              <a:t>кртица, јеж</a:t>
            </a:r>
          </a:p>
          <a:p>
            <a:r>
              <a:rPr lang="sr-Cyrl-RS" dirty="0" smtClean="0"/>
              <a:t>Грабљивице - </a:t>
            </a:r>
            <a:r>
              <a:rPr lang="sr-Cyrl-RS" dirty="0" smtClean="0">
                <a:solidFill>
                  <a:srgbClr val="FFC000"/>
                </a:solidFill>
              </a:rPr>
              <a:t>рис, вук, дивља мачка, мрки медвед, куна златица, твор, ласица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ФАУНА ЛИСТОПАДНИХ ШУМА УМЕРЕНЕ ЗОНЕ</a:t>
            </a:r>
            <a:endParaRPr lang="en-US"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&amp;Rcy;&amp;iecy;&amp;zcy;&amp;ucy;&amp;lcy;&amp;tcy;&amp;acy;&amp;tcy; &amp;scy;&amp;lcy;&amp;icy;&amp;kcy;&amp;acy; &amp;zcy;&amp;acy; osa šišarica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6" name="Picture 4" descr="&amp;Rcy;&amp;iecy;&amp;zcy;&amp;ucy;&amp;lcy;&amp;tcy;&amp;acy;&amp;tcy; &amp;scy;&amp;lcy;&amp;icy;&amp;kcy;&amp;acy; &amp;zcy;&amp;acy; osa šiša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80320" cy="2161552"/>
          </a:xfrm>
          <a:prstGeom prst="rect">
            <a:avLst/>
          </a:prstGeom>
          <a:noFill/>
        </p:spPr>
      </p:pic>
      <p:pic>
        <p:nvPicPr>
          <p:cNvPr id="54278" name="Picture 6" descr="&amp;Rcy;&amp;iecy;&amp;zcy;&amp;ucy;&amp;lcy;&amp;tcy;&amp;acy;&amp;tcy; &amp;scy;&amp;lcy;&amp;icy;&amp;kcy;&amp;acy; &amp;zcy;&amp;acy; kreketuš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306788" cy="2204526"/>
          </a:xfrm>
          <a:prstGeom prst="rect">
            <a:avLst/>
          </a:prstGeom>
          <a:noFill/>
        </p:spPr>
      </p:pic>
      <p:pic>
        <p:nvPicPr>
          <p:cNvPr id="54280" name="Picture 8" descr="&amp;Rcy;&amp;iecy;&amp;zcy;&amp;ucy;&amp;lcy;&amp;tcy;&amp;acy;&amp;tcy; &amp;scy;&amp;lcy;&amp;icy;&amp;kcy;&amp;acy; &amp;zcy;&amp;acy; slepi&amp;cacute;"/>
          <p:cNvPicPr>
            <a:picLocks noChangeAspect="1" noChangeArrowheads="1"/>
          </p:cNvPicPr>
          <p:nvPr/>
        </p:nvPicPr>
        <p:blipFill>
          <a:blip r:embed="rId4" cstate="print"/>
          <a:srcRect r="9984"/>
          <a:stretch>
            <a:fillRect/>
          </a:stretch>
        </p:blipFill>
        <p:spPr bwMode="auto">
          <a:xfrm>
            <a:off x="179512" y="2192681"/>
            <a:ext cx="3132856" cy="2265249"/>
          </a:xfrm>
          <a:prstGeom prst="rect">
            <a:avLst/>
          </a:prstGeom>
          <a:noFill/>
        </p:spPr>
      </p:pic>
      <p:pic>
        <p:nvPicPr>
          <p:cNvPr id="54282" name="Picture 10" descr="&amp;Rcy;&amp;iecy;&amp;zcy;&amp;ucy;&amp;lcy;&amp;tcy;&amp;acy;&amp;tcy; &amp;scy;&amp;lcy;&amp;icy;&amp;kcy;&amp;acy; &amp;zcy;&amp;acy; detli&amp;cacute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5330" y="2060848"/>
            <a:ext cx="2018670" cy="3024336"/>
          </a:xfrm>
          <a:prstGeom prst="rect">
            <a:avLst/>
          </a:prstGeom>
          <a:noFill/>
        </p:spPr>
      </p:pic>
      <p:pic>
        <p:nvPicPr>
          <p:cNvPr id="54284" name="Picture 12" descr="&amp;Rcy;&amp;iecy;&amp;zcy;&amp;ucy;&amp;lcy;&amp;tcy;&amp;acy;&amp;tcy; &amp;scy;&amp;lcy;&amp;icy;&amp;kcy;&amp;acy; &amp;zcy;&amp;acy; pu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581128"/>
            <a:ext cx="2923459" cy="22768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16288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Оса шишарица               гаталинка</a:t>
            </a:r>
            <a:endParaRPr lang="en-US"/>
          </a:p>
        </p:txBody>
      </p:sp>
      <p:pic>
        <p:nvPicPr>
          <p:cNvPr id="54288" name="Picture 16" descr="&amp;Rcy;&amp;iecy;&amp;zcy;&amp;ucy;&amp;lcy;&amp;tcy;&amp;acy;&amp;tcy; &amp;scy;&amp;lcy;&amp;icy;&amp;kcy;&amp;acy; &amp;zcy;&amp;acy; kuna &amp;zcaron;ivotin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3167" y="4581128"/>
            <a:ext cx="3420833" cy="2276872"/>
          </a:xfrm>
          <a:prstGeom prst="rect">
            <a:avLst/>
          </a:prstGeom>
          <a:noFill/>
        </p:spPr>
      </p:pic>
      <p:sp>
        <p:nvSpPr>
          <p:cNvPr id="54290" name="AutoShape 18" descr="&amp;Rcy;&amp;iecy;&amp;zcy;&amp;ucy;&amp;lcy;&amp;tcy;&amp;acy;&amp;tcy; &amp;scy;&amp;lcy;&amp;icy;&amp;kcy;&amp;acy; &amp;zcy;&amp;acy; senica p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92" name="Picture 20" descr="&amp;Rcy;&amp;iecy;&amp;zcy;&amp;ucy;&amp;lcy;&amp;tcy;&amp;acy;&amp;tcy; &amp;scy;&amp;lcy;&amp;icy;&amp;kcy;&amp;acy; &amp;zcy;&amp;acy; senica ptica"/>
          <p:cNvPicPr>
            <a:picLocks noChangeAspect="1" noChangeArrowheads="1"/>
          </p:cNvPicPr>
          <p:nvPr/>
        </p:nvPicPr>
        <p:blipFill>
          <a:blip r:embed="rId8" cstate="print"/>
          <a:srcRect l="7834" r="9122"/>
          <a:stretch>
            <a:fillRect/>
          </a:stretch>
        </p:blipFill>
        <p:spPr bwMode="auto">
          <a:xfrm>
            <a:off x="3413860" y="2276872"/>
            <a:ext cx="3708422" cy="2160240"/>
          </a:xfrm>
          <a:prstGeom prst="rect">
            <a:avLst/>
          </a:prstGeom>
          <a:noFill/>
        </p:spPr>
      </p:pic>
      <p:pic>
        <p:nvPicPr>
          <p:cNvPr id="54294" name="Picture 2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653816"/>
            <a:ext cx="2448272" cy="2204184"/>
          </a:xfrm>
          <a:prstGeom prst="rect">
            <a:avLst/>
          </a:prstGeom>
          <a:noFill/>
        </p:spPr>
      </p:pic>
      <p:pic>
        <p:nvPicPr>
          <p:cNvPr id="54298" name="Picture 26" descr="&amp;Rcy;&amp;iecy;&amp;zcy;&amp;ucy;&amp;lcy;&amp;tcy;&amp;acy;&amp;tcy; &amp;scy;&amp;lcy;&amp;icy;&amp;kcy;&amp;acy; &amp;zcy;&amp;acy; da&amp;zcaron;devnja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0"/>
            <a:ext cx="2843808" cy="23042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415808" y="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Шарени даждевњак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1520" y="40770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Гуштер </a:t>
            </a:r>
            <a:r>
              <a:rPr lang="sr-Cyrl-RS" b="1" smtClean="0">
                <a:solidFill>
                  <a:schemeClr val="bg1"/>
                </a:solidFill>
              </a:rPr>
              <a:t>слепић                      Сеница                                  </a:t>
            </a:r>
            <a:r>
              <a:rPr lang="sr-Cyrl-RS" b="1" smtClean="0"/>
              <a:t>Детлић</a:t>
            </a:r>
            <a:endParaRPr lang="en-US" b="1"/>
          </a:p>
        </p:txBody>
      </p:sp>
      <p:sp>
        <p:nvSpPr>
          <p:cNvPr id="20" name="TextBox 19"/>
          <p:cNvSpPr txBox="1"/>
          <p:nvPr/>
        </p:nvSpPr>
        <p:spPr>
          <a:xfrm>
            <a:off x="395536" y="64533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>
                <a:solidFill>
                  <a:schemeClr val="bg1"/>
                </a:solidFill>
              </a:rPr>
              <a:t>Црвендаћ   </a:t>
            </a:r>
            <a:r>
              <a:rPr lang="sr-Cyrl-RS" b="1" smtClean="0"/>
              <a:t>                     Пух                              Куна златица</a:t>
            </a:r>
            <a:endParaRPr lang="en-US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БИОМ СТЕПЕ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748464" cy="594928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Евроазија: од Дунавске низије (</a:t>
            </a:r>
            <a:r>
              <a:rPr lang="sr-Cyrl-RS" b="1" dirty="0" smtClean="0">
                <a:solidFill>
                  <a:srgbClr val="FFC000"/>
                </a:solidFill>
              </a:rPr>
              <a:t>Војводина</a:t>
            </a:r>
            <a:r>
              <a:rPr lang="sr-Cyrl-RS" dirty="0" smtClean="0"/>
              <a:t>, мађарска и украјинска степа), кроз јужне делове бившег СССР (Јужни део европске Русије, Киргистан, Казахстан, Туркменистан, Таџикистан), Авганистан, Монголија до североисточне Кине. На северу се граничи са четинарским шумама (биом тајге), а на југу са пустињама (није оштра граница, постоји прелазна вегетација шумостепе и полупустиња). </a:t>
            </a:r>
          </a:p>
          <a:p>
            <a:r>
              <a:rPr lang="sr-Cyrl-RS" dirty="0" smtClean="0"/>
              <a:t>Северна Америка – западни и централни део: </a:t>
            </a:r>
            <a:r>
              <a:rPr lang="sr-Cyrl-RS" b="1" dirty="0" smtClean="0">
                <a:solidFill>
                  <a:srgbClr val="FFC000"/>
                </a:solidFill>
              </a:rPr>
              <a:t>прерије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Јужна Америка: исток и североисток Аргентине, Уругвај (</a:t>
            </a:r>
            <a:r>
              <a:rPr lang="sr-Cyrl-RS" dirty="0" smtClean="0">
                <a:solidFill>
                  <a:srgbClr val="FFC000"/>
                </a:solidFill>
              </a:rPr>
              <a:t>пампаси</a:t>
            </a:r>
            <a:r>
              <a:rPr lang="sr-Cyrl-RS" dirty="0" smtClean="0"/>
              <a:t>)</a:t>
            </a:r>
          </a:p>
          <a:p>
            <a:r>
              <a:rPr lang="sr-Cyrl-RS" dirty="0" smtClean="0"/>
              <a:t>Африка: крајњи југоисток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&amp;Rcy;&amp;iecy;&amp;zcy;&amp;ucy;&amp;lcy;&amp;tcy;&amp;acy;&amp;tcy; &amp;scy;&amp;lcy;&amp;icy;&amp;kcy;&amp;acy; &amp;zcy;&amp;acy; biome step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45" y="1916832"/>
            <a:ext cx="8640957" cy="460851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БИОМ СТЕПЕ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 l="41020"/>
          <a:stretch>
            <a:fillRect/>
          </a:stretch>
        </p:blipFill>
        <p:spPr bwMode="auto">
          <a:xfrm>
            <a:off x="4537348" y="3295649"/>
            <a:ext cx="4606652" cy="3562351"/>
          </a:xfrm>
          <a:prstGeom prst="rect">
            <a:avLst/>
          </a:prstGeom>
          <a:noFill/>
        </p:spPr>
      </p:pic>
      <p:pic>
        <p:nvPicPr>
          <p:cNvPr id="19460" name="Picture 4" descr="&amp;Rcy;&amp;iecy;&amp;zcy;&amp;ucy;&amp;lcy;&amp;tcy;&amp;acy;&amp;tcy; &amp;scy;&amp;lcy;&amp;icy;&amp;kcy;&amp;acy; &amp;zcy;&amp;acy; pamp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7824"/>
            <a:ext cx="4493568" cy="3370176"/>
          </a:xfrm>
          <a:prstGeom prst="rect">
            <a:avLst/>
          </a:prstGeom>
          <a:noFill/>
        </p:spPr>
      </p:pic>
      <p:pic>
        <p:nvPicPr>
          <p:cNvPr id="19462" name="Picture 6" descr="&amp;Rcy;&amp;iecy;&amp;zcy;&amp;ucy;&amp;lcy;&amp;tcy;&amp;acy;&amp;tcy; &amp;scy;&amp;lcy;&amp;icy;&amp;kcy;&amp;acy; &amp;zcy;&amp;acy; steppe in sp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025" y="404664"/>
            <a:ext cx="4509975" cy="2996952"/>
          </a:xfrm>
          <a:prstGeom prst="rect">
            <a:avLst/>
          </a:prstGeom>
          <a:noFill/>
        </p:spPr>
      </p:pic>
      <p:pic>
        <p:nvPicPr>
          <p:cNvPr id="19464" name="Picture 8" descr="&amp;Rcy;&amp;iecy;&amp;zcy;&amp;ucy;&amp;lcy;&amp;tcy;&amp;acy;&amp;tcy; &amp;scy;&amp;lcy;&amp;icy;&amp;kcy;&amp;acy; &amp;zcy;&amp;acy; asian step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4531798" cy="29969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28529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/>
              <a:t>Монголска степа                  Степа у пролеће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539552" y="63813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Аргентински пампас                    Северноамеричка прерија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5445224"/>
          </a:xfrm>
        </p:spPr>
        <p:txBody>
          <a:bodyPr>
            <a:normAutofit fontScale="92500" lnSpcReduction="20000"/>
          </a:bodyPr>
          <a:lstStyle/>
          <a:p>
            <a:r>
              <a:rPr lang="sr-Cyrl-RS" smtClean="0"/>
              <a:t>Климатске карактеристике:</a:t>
            </a:r>
          </a:p>
          <a:p>
            <a:r>
              <a:rPr lang="sr-Cyrl-RS" smtClean="0"/>
              <a:t>Изразито </a:t>
            </a:r>
            <a:r>
              <a:rPr lang="sr-Cyrl-RS" smtClean="0">
                <a:solidFill>
                  <a:srgbClr val="FFC000"/>
                </a:solidFill>
              </a:rPr>
              <a:t>континентална клима </a:t>
            </a:r>
            <a:r>
              <a:rPr lang="sr-Cyrl-RS" smtClean="0"/>
              <a:t>- лета топла(до 23˚С), релативно сува, зиме хладне, некад оштре – изражена </a:t>
            </a:r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смена годишњих доба</a:t>
            </a:r>
            <a:r>
              <a:rPr lang="sr-Cyrl-RS" smtClean="0"/>
              <a:t>! (*разлика од савана)</a:t>
            </a:r>
          </a:p>
          <a:p>
            <a:r>
              <a:rPr lang="sr-Cyrl-RS" b="1" smtClean="0">
                <a:solidFill>
                  <a:srgbClr val="C00000"/>
                </a:solidFill>
              </a:rPr>
              <a:t>Мала количина падавина </a:t>
            </a:r>
            <a:r>
              <a:rPr lang="sr-Cyrl-RS" smtClean="0"/>
              <a:t>условљена је удаљеношћу од океана или позицијом у залеђу планинског ланца – </a:t>
            </a:r>
            <a:r>
              <a:rPr lang="sr-Cyrl-RS" smtClean="0">
                <a:solidFill>
                  <a:srgbClr val="92D050"/>
                </a:solidFill>
              </a:rPr>
              <a:t>кишне сенке </a:t>
            </a:r>
            <a:r>
              <a:rPr lang="sr-Cyrl-RS" smtClean="0"/>
              <a:t>(прерије у Северној Америци су у кишној сенци Стеновитих планина)</a:t>
            </a:r>
          </a:p>
          <a:p>
            <a:r>
              <a:rPr lang="sr-Cyrl-RS" smtClean="0"/>
              <a:t>Земљиште: </a:t>
            </a:r>
            <a:r>
              <a:rPr lang="sr-Cyrl-RS" b="1" smtClean="0">
                <a:solidFill>
                  <a:srgbClr val="33CCCC"/>
                </a:solidFill>
              </a:rPr>
              <a:t>чернозем</a:t>
            </a:r>
          </a:p>
          <a:p>
            <a:r>
              <a:rPr lang="sr-Cyrl-RS" b="1" smtClean="0"/>
              <a:t>Некада су пре развоја пољопривреде степе заузимале огромне површине Евроазије и Северне Америке</a:t>
            </a:r>
          </a:p>
          <a:p>
            <a:endParaRPr lang="sr-Cyrl-RS" b="1" smtClean="0">
              <a:solidFill>
                <a:srgbClr val="33CCCC"/>
              </a:solidFill>
            </a:endParaRP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БИОМ СТЕПЕ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6021288"/>
          </a:xfrm>
        </p:spPr>
        <p:txBody>
          <a:bodyPr>
            <a:normAutofit lnSpcReduction="10000"/>
          </a:bodyPr>
          <a:lstStyle/>
          <a:p>
            <a:r>
              <a:rPr lang="sr-Cyrl-RS" b="1" smtClean="0">
                <a:solidFill>
                  <a:srgbClr val="FFC000"/>
                </a:solidFill>
              </a:rPr>
              <a:t>НЕМА ДРВЕЋА</a:t>
            </a:r>
            <a:r>
              <a:rPr lang="sr-Cyrl-RS" smtClean="0"/>
              <a:t>! (разлика од савана)</a:t>
            </a:r>
          </a:p>
          <a:p>
            <a:r>
              <a:rPr lang="sr-Cyrl-RS" b="1" smtClean="0">
                <a:solidFill>
                  <a:srgbClr val="FFC000"/>
                </a:solidFill>
              </a:rPr>
              <a:t>ВЕГЕТАЦИЈА ЗАТВОРЕНОГ ТИПА </a:t>
            </a:r>
            <a:r>
              <a:rPr lang="sr-Cyrl-RS" smtClean="0"/>
              <a:t>– биљке потпуно покривају земљиште (разлика од савана)</a:t>
            </a:r>
          </a:p>
          <a:p>
            <a:r>
              <a:rPr lang="sr-Cyrl-RS" smtClean="0"/>
              <a:t>Велике површине су покривене биљкама из фамилије </a:t>
            </a:r>
            <a:r>
              <a:rPr lang="sr-Cyrl-RS" b="1" smtClean="0">
                <a:solidFill>
                  <a:srgbClr val="00B050"/>
                </a:solidFill>
              </a:rPr>
              <a:t>ТРАВА!!!</a:t>
            </a:r>
          </a:p>
          <a:p>
            <a:r>
              <a:rPr lang="sr-Cyrl-RS" smtClean="0"/>
              <a:t>Доминантне биљке степа су</a:t>
            </a:r>
            <a:r>
              <a:rPr lang="sr-Cyrl-RS" b="1" smtClean="0"/>
              <a:t> </a:t>
            </a:r>
            <a:r>
              <a:rPr lang="sr-Cyrl-RS" smtClean="0">
                <a:solidFill>
                  <a:srgbClr val="00B050"/>
                </a:solidFill>
              </a:rPr>
              <a:t>бусенасте траве</a:t>
            </a:r>
          </a:p>
          <a:p>
            <a:r>
              <a:rPr lang="sr-Cyrl-RS" smtClean="0"/>
              <a:t>Велика разноврсност биљака</a:t>
            </a:r>
          </a:p>
          <a:p>
            <a:r>
              <a:rPr lang="sr-Cyrl-RS" smtClean="0"/>
              <a:t>Динамичне </a:t>
            </a:r>
            <a:r>
              <a:rPr lang="sr-Cyrl-RS" b="1" smtClean="0">
                <a:solidFill>
                  <a:srgbClr val="FF0000"/>
                </a:solidFill>
              </a:rPr>
              <a:t>фенолошке промене </a:t>
            </a:r>
            <a:r>
              <a:rPr lang="sr-Cyrl-RS" smtClean="0"/>
              <a:t>током године – у сваком годишњем добу степа изгледа потпуно различито!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ВЕГЕТАЦИЈА СТЕПЕ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70000" lnSpcReduction="20000"/>
          </a:bodyPr>
          <a:lstStyle/>
          <a:p>
            <a:r>
              <a:rPr lang="sr-Cyrl-RS" b="1" smtClean="0">
                <a:solidFill>
                  <a:srgbClr val="FFC000"/>
                </a:solidFill>
              </a:rPr>
              <a:t>Ксерофилна вегетација </a:t>
            </a:r>
            <a:r>
              <a:rPr lang="sr-Cyrl-RS" smtClean="0"/>
              <a:t>има различите стратегије прилагођавања на сушу:</a:t>
            </a:r>
            <a:endParaRPr lang="sr-Cyrl-RS" b="1" smtClean="0">
              <a:solidFill>
                <a:srgbClr val="FFC000"/>
              </a:solidFill>
            </a:endParaRPr>
          </a:p>
          <a:p>
            <a:pPr lvl="1"/>
            <a:r>
              <a:rPr lang="sr-Cyrl-RS" smtClean="0"/>
              <a:t>Бране се од претеране транспирације (одавања воде преко листова) на више начина:</a:t>
            </a:r>
          </a:p>
          <a:p>
            <a:pPr lvl="2"/>
            <a:r>
              <a:rPr lang="sr-Cyrl-RS" sz="2900" b="1" smtClean="0">
                <a:solidFill>
                  <a:srgbClr val="00B050"/>
                </a:solidFill>
              </a:rPr>
              <a:t>бусенасте траве</a:t>
            </a:r>
            <a:r>
              <a:rPr lang="sr-Cyrl-RS" sz="2900" smtClean="0">
                <a:solidFill>
                  <a:srgbClr val="00B050"/>
                </a:solidFill>
              </a:rPr>
              <a:t>  </a:t>
            </a:r>
            <a:r>
              <a:rPr lang="sr-Cyrl-RS" smtClean="0"/>
              <a:t>имају уске листове који се за време суше увијају у цев</a:t>
            </a:r>
          </a:p>
          <a:p>
            <a:pPr lvl="2"/>
            <a:r>
              <a:rPr lang="sr-Cyrl-RS" smtClean="0"/>
              <a:t>длакави листови (неке врсте жалфије) </a:t>
            </a:r>
          </a:p>
          <a:p>
            <a:pPr lvl="2"/>
            <a:r>
              <a:rPr lang="sr-Cyrl-RS" smtClean="0"/>
              <a:t>слој воска на стаблу и листовима (еуфорбије)</a:t>
            </a:r>
          </a:p>
          <a:p>
            <a:pPr lvl="2"/>
            <a:r>
              <a:rPr lang="sr-Cyrl-RS" smtClean="0"/>
              <a:t>тврди листови</a:t>
            </a:r>
          </a:p>
          <a:p>
            <a:pPr lvl="2"/>
            <a:r>
              <a:rPr lang="sr-Cyrl-RS" smtClean="0"/>
              <a:t>листови постављени окомито</a:t>
            </a:r>
          </a:p>
          <a:p>
            <a:pPr lvl="1"/>
            <a:r>
              <a:rPr lang="sr-Cyrl-RS" smtClean="0"/>
              <a:t>Чувају воду у ткивима: </a:t>
            </a:r>
          </a:p>
          <a:p>
            <a:pPr lvl="2"/>
            <a:r>
              <a:rPr lang="sr-Cyrl-RS" b="1" smtClean="0">
                <a:solidFill>
                  <a:srgbClr val="FF0000"/>
                </a:solidFill>
              </a:rPr>
              <a:t>сукуленте</a:t>
            </a:r>
            <a:r>
              <a:rPr lang="sr-Cyrl-RS" smtClean="0"/>
              <a:t>  имају меснате листове пуне воде</a:t>
            </a:r>
          </a:p>
          <a:p>
            <a:pPr lvl="1"/>
            <a:r>
              <a:rPr lang="sr-Cyrl-RS" smtClean="0"/>
              <a:t>Имају дубоке коренове (луцерка)</a:t>
            </a:r>
          </a:p>
          <a:p>
            <a:r>
              <a:rPr lang="sr-Cyrl-RS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Ефемере и ефемероиде </a:t>
            </a:r>
            <a:r>
              <a:rPr lang="sr-Cyrl-RS" b="1" smtClean="0"/>
              <a:t>- </a:t>
            </a:r>
            <a:r>
              <a:rPr lang="sr-Cyrl-RS" sz="2900" smtClean="0"/>
              <a:t>мезофите кратког вегетативног периода, користе кратке периоде влаге и повољне температуре</a:t>
            </a:r>
          </a:p>
          <a:p>
            <a:r>
              <a:rPr lang="sr-Cyrl-RS" b="1" smtClean="0">
                <a:solidFill>
                  <a:schemeClr val="accent2">
                    <a:lumMod val="75000"/>
                  </a:schemeClr>
                </a:solidFill>
              </a:rPr>
              <a:t>Котрљани</a:t>
            </a:r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mtClean="0"/>
              <a:t>– лоптасте биљке које се након сазревања семена одвајају од земље и ношене ветром се котрљају и расипају семе</a:t>
            </a:r>
          </a:p>
          <a:p>
            <a:r>
              <a:rPr lang="sr-Cyrl-RS" b="1" smtClean="0">
                <a:solidFill>
                  <a:schemeClr val="tx2">
                    <a:lumMod val="50000"/>
                  </a:schemeClr>
                </a:solidFill>
              </a:rPr>
              <a:t>Степски жбунови и полужбунови</a:t>
            </a:r>
          </a:p>
          <a:p>
            <a:r>
              <a:rPr lang="sr-Cyrl-RS" b="1" smtClean="0"/>
              <a:t>Маховине, алге, лишајеви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ВЕГЕТАЦИЈА СТЕПЕ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194421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>
                <a:solidFill>
                  <a:srgbClr val="FFC000"/>
                </a:solidFill>
              </a:rPr>
              <a:t>Бусенасте траве рода </a:t>
            </a:r>
            <a:r>
              <a:rPr lang="en-US" i="1" dirty="0" err="1" smtClean="0">
                <a:solidFill>
                  <a:srgbClr val="FFC000"/>
                </a:solidFill>
              </a:rPr>
              <a:t>Stipa</a:t>
            </a:r>
            <a:r>
              <a:rPr lang="sr-Cyrl-RS" i="1" dirty="0" smtClean="0">
                <a:solidFill>
                  <a:srgbClr val="FFC000"/>
                </a:solidFill>
              </a:rPr>
              <a:t> </a:t>
            </a:r>
            <a:r>
              <a:rPr lang="sr-Cyrl-RS" dirty="0" smtClean="0">
                <a:solidFill>
                  <a:srgbClr val="FFC000"/>
                </a:solidFill>
              </a:rPr>
              <a:t>(ковиље), </a:t>
            </a:r>
            <a:r>
              <a:rPr lang="sr-Latn-RS" i="1" dirty="0" smtClean="0">
                <a:solidFill>
                  <a:srgbClr val="FFC000"/>
                </a:solidFill>
              </a:rPr>
              <a:t>Carex</a:t>
            </a:r>
            <a:r>
              <a:rPr lang="sr-Latn-RS" dirty="0" smtClean="0">
                <a:solidFill>
                  <a:srgbClr val="FFC000"/>
                </a:solidFill>
              </a:rPr>
              <a:t> (</a:t>
            </a:r>
            <a:r>
              <a:rPr lang="sr-Cyrl-RS" dirty="0" smtClean="0">
                <a:solidFill>
                  <a:srgbClr val="FFC000"/>
                </a:solidFill>
              </a:rPr>
              <a:t>оштрика) пелин, љуљ, вијук, пиревина, лала, различак, здравац, гипсофила</a:t>
            </a:r>
            <a:r>
              <a:rPr lang="sr-Cyrl-RS" dirty="0" smtClean="0"/>
              <a:t>– </a:t>
            </a:r>
          </a:p>
          <a:p>
            <a:r>
              <a:rPr lang="sr-Cyrl-RS" dirty="0" smtClean="0"/>
              <a:t>тзв ливадске биљке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6712"/>
          </a:xfrm>
        </p:spPr>
        <p:txBody>
          <a:bodyPr/>
          <a:lstStyle/>
          <a:p>
            <a:pPr algn="ctr"/>
            <a:r>
              <a:rPr lang="sr-Cyrl-RS" smtClean="0"/>
              <a:t>ФЛОРА СТЕПЕ</a:t>
            </a:r>
            <a:endParaRPr lang="en-US"/>
          </a:p>
        </p:txBody>
      </p:sp>
      <p:sp>
        <p:nvSpPr>
          <p:cNvPr id="8194" name="AutoShape 2" descr="&amp;Rcy;&amp;iecy;&amp;zcy;&amp;ucy;&amp;lcy;&amp;tcy;&amp;acy;&amp;tcy; &amp;scy;&amp;lcy;&amp;icy;&amp;kcy;&amp;acy; &amp;zcy;&amp;acy; biljka koeleria"/>
          <p:cNvSpPr>
            <a:spLocks noChangeAspect="1" noChangeArrowheads="1"/>
          </p:cNvSpPr>
          <p:nvPr/>
        </p:nvSpPr>
        <p:spPr bwMode="auto">
          <a:xfrm>
            <a:off x="155575" y="-731838"/>
            <a:ext cx="11334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&amp;Rcy;&amp;iecy;&amp;zcy;&amp;ucy;&amp;lcy;&amp;tcy;&amp;acy;&amp;tcy; &amp;scy;&amp;lcy;&amp;icy;&amp;kcy;&amp;acy; &amp;zcy;&amp;acy; stepe zivotinje"/>
          <p:cNvPicPr>
            <a:picLocks noChangeAspect="1" noChangeArrowheads="1"/>
          </p:cNvPicPr>
          <p:nvPr/>
        </p:nvPicPr>
        <p:blipFill>
          <a:blip r:embed="rId2" cstate="print"/>
          <a:srcRect t="23631" b="4807"/>
          <a:stretch>
            <a:fillRect/>
          </a:stretch>
        </p:blipFill>
        <p:spPr bwMode="auto">
          <a:xfrm>
            <a:off x="0" y="4049688"/>
            <a:ext cx="5229225" cy="2808312"/>
          </a:xfrm>
          <a:prstGeom prst="rect">
            <a:avLst/>
          </a:prstGeom>
          <a:noFill/>
        </p:spPr>
      </p:pic>
      <p:pic>
        <p:nvPicPr>
          <p:cNvPr id="15362" name="Picture 2" descr="&amp;Rcy;&amp;iecy;&amp;zcy;&amp;ucy;&amp;lcy;&amp;tcy;&amp;acy;&amp;tcy; &amp;scy;&amp;lcy;&amp;icy;&amp;kcy;&amp;acy; &amp;zcy;&amp;acy; artemisia in steppe"/>
          <p:cNvPicPr>
            <a:picLocks noChangeAspect="1" noChangeArrowheads="1"/>
          </p:cNvPicPr>
          <p:nvPr/>
        </p:nvPicPr>
        <p:blipFill>
          <a:blip r:embed="rId3" cstate="print"/>
          <a:srcRect l="24168" t="9170"/>
          <a:stretch>
            <a:fillRect/>
          </a:stretch>
        </p:blipFill>
        <p:spPr bwMode="auto">
          <a:xfrm>
            <a:off x="5652120" y="4005064"/>
            <a:ext cx="3491880" cy="28529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6381328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Жбунови пелина </a:t>
            </a:r>
            <a:endParaRPr lang="en-US"/>
          </a:p>
        </p:txBody>
      </p:sp>
      <p:pic>
        <p:nvPicPr>
          <p:cNvPr id="15364" name="Picture 4" descr="&amp;Rcy;&amp;iecy;&amp;zcy;&amp;ucy;&amp;lcy;&amp;tcy;&amp;acy;&amp;tcy; &amp;scy;&amp;lcy;&amp;icy;&amp;kcy;&amp;acy; &amp;zcy;&amp;acy; carex in step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2042747"/>
            <a:ext cx="2483768" cy="18639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52120" y="33569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Трава Оштрика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ФАУНА СТЕПЕ</a:t>
            </a:r>
            <a:endParaRPr kumimoji="0" lang="en-US" sz="4000" b="0" i="0" u="none" strike="noStrike" kern="1200" cap="none" spc="-100" normalizeH="0" baseline="0" noProof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676821"/>
            <a:ext cx="9144000" cy="618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Главна храна у степи је ТРАВА, стога има пуно </a:t>
            </a:r>
            <a:r>
              <a:rPr lang="sr-Cyrl-RS" sz="2400" b="1" dirty="0" smtClean="0">
                <a:solidFill>
                  <a:srgbClr val="92D050"/>
                </a:solidFill>
              </a:rPr>
              <a:t>животиња које пасу</a:t>
            </a:r>
          </a:p>
          <a:p>
            <a:r>
              <a:rPr lang="sr-Cyrl-RS" sz="2400" dirty="0" smtClean="0"/>
              <a:t>Прилагођености на живот у степама: </a:t>
            </a:r>
          </a:p>
          <a:p>
            <a:pPr lvl="1"/>
            <a:r>
              <a:rPr lang="sr-Cyrl-RS" sz="2400" dirty="0" smtClean="0">
                <a:solidFill>
                  <a:srgbClr val="FF0000"/>
                </a:solidFill>
              </a:rPr>
              <a:t>Живот под земљом </a:t>
            </a:r>
            <a:r>
              <a:rPr lang="sr-Cyrl-RS" sz="2400" dirty="0" smtClean="0"/>
              <a:t>– кртице, многи инсекти, глодари</a:t>
            </a:r>
          </a:p>
          <a:p>
            <a:pPr lvl="1"/>
            <a:r>
              <a:rPr lang="sr-Cyrl-RS" sz="2400" b="1" dirty="0" smtClean="0">
                <a:solidFill>
                  <a:srgbClr val="FFC000"/>
                </a:solidFill>
              </a:rPr>
              <a:t>Тркачи – сисари </a:t>
            </a:r>
            <a:r>
              <a:rPr lang="sr-Cyrl-RS" sz="2400" dirty="0" smtClean="0"/>
              <a:t>(антилопе, дивљи магарци, шакали) и птице (јаребица) </a:t>
            </a:r>
          </a:p>
          <a:p>
            <a:pPr lvl="1"/>
            <a:r>
              <a:rPr lang="sr-Cyrl-RS" sz="2400" b="1" dirty="0" smtClean="0">
                <a:solidFill>
                  <a:srgbClr val="33CCCC"/>
                </a:solidFill>
              </a:rPr>
              <a:t>Скакачи </a:t>
            </a:r>
            <a:r>
              <a:rPr lang="sr-Cyrl-RS" sz="2400" dirty="0" smtClean="0"/>
              <a:t>(скакавци, скочимиши)</a:t>
            </a:r>
          </a:p>
          <a:p>
            <a:pPr lvl="1">
              <a:buNone/>
            </a:pPr>
            <a:r>
              <a:rPr lang="sr-Cyrl-RS" sz="2400" dirty="0" smtClean="0"/>
              <a:t>На Евроазијском континенту карактеристичне животињске врсте степе су:</a:t>
            </a:r>
          </a:p>
          <a:p>
            <a:pPr lvl="1">
              <a:buNone/>
            </a:pPr>
            <a:r>
              <a:rPr lang="sr-Cyrl-RS" sz="2400" dirty="0" smtClean="0"/>
              <a:t>Многобројни инсекти, гмизавци (гуштери, змије шарке)</a:t>
            </a:r>
          </a:p>
          <a:p>
            <a:r>
              <a:rPr lang="sr-Cyrl-RS" sz="2400" dirty="0" smtClean="0"/>
              <a:t>Птице: стрнадице (сродне врапцима), јаребице, Сисари: глодари (мрмот, текуница), степска лисица, монголски гербил, саига антилопа, рис 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World map temperat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12143"/>
            <a:ext cx="8523999" cy="524585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УМЕРЕНА КЛИМАТСКА ЗОНА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eplanetbiomes.org/images/mongolian_gerb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067299"/>
            <a:ext cx="1714500" cy="1790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87816" y="621166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Монголски гербил</a:t>
            </a:r>
            <a:endParaRPr lang="en-US"/>
          </a:p>
        </p:txBody>
      </p:sp>
      <p:pic>
        <p:nvPicPr>
          <p:cNvPr id="1030" name="Picture 6" descr="&amp;Rcy;&amp;iecy;&amp;zcy;&amp;ucy;&amp;lcy;&amp;tcy;&amp;acy;&amp;tcy; &amp;scy;&amp;lcy;&amp;icy;&amp;kcy;&amp;acy; &amp;zcy;&amp;acy; steppe fox"/>
          <p:cNvPicPr>
            <a:picLocks noChangeAspect="1" noChangeArrowheads="1"/>
          </p:cNvPicPr>
          <p:nvPr/>
        </p:nvPicPr>
        <p:blipFill>
          <a:blip r:embed="rId3" cstate="print"/>
          <a:srcRect b="8656"/>
          <a:stretch>
            <a:fillRect/>
          </a:stretch>
        </p:blipFill>
        <p:spPr bwMode="auto">
          <a:xfrm>
            <a:off x="4211960" y="4725144"/>
            <a:ext cx="3173760" cy="21328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11960" y="47971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/>
              <a:t>Степска лисица</a:t>
            </a:r>
            <a:endParaRPr lang="en-US" b="1"/>
          </a:p>
        </p:txBody>
      </p:sp>
      <p:pic>
        <p:nvPicPr>
          <p:cNvPr id="1032" name="Picture 8" descr="http://www.blueplanetbiomes.org/images/sa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2000250" cy="2390775"/>
          </a:xfrm>
          <a:prstGeom prst="rect">
            <a:avLst/>
          </a:prstGeom>
          <a:noFill/>
        </p:spPr>
      </p:pic>
      <p:pic>
        <p:nvPicPr>
          <p:cNvPr id="1034" name="Picture 10" descr="http://www.blueplanetbiomes.org/images/lynx_on_ro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743075" cy="2200275"/>
          </a:xfrm>
          <a:prstGeom prst="rect">
            <a:avLst/>
          </a:prstGeom>
          <a:noFill/>
        </p:spPr>
      </p:pic>
      <p:pic>
        <p:nvPicPr>
          <p:cNvPr id="1036" name="Picture 12" descr="&amp;Rcy;&amp;iecy;&amp;zcy;&amp;ucy;&amp;lcy;&amp;tcy;&amp;acy;&amp;tcy; &amp;scy;&amp;lcy;&amp;icy;&amp;kcy;&amp;acy; &amp;zcy;&amp;acy; stepe zivotinje"/>
          <p:cNvPicPr>
            <a:picLocks noChangeAspect="1" noChangeArrowheads="1"/>
          </p:cNvPicPr>
          <p:nvPr/>
        </p:nvPicPr>
        <p:blipFill>
          <a:blip r:embed="rId6" cstate="print"/>
          <a:srcRect l="2754" t="20184" r="4306"/>
          <a:stretch>
            <a:fillRect/>
          </a:stretch>
        </p:blipFill>
        <p:spPr bwMode="auto">
          <a:xfrm>
            <a:off x="4283968" y="1628800"/>
            <a:ext cx="4860032" cy="3132213"/>
          </a:xfrm>
          <a:prstGeom prst="rect">
            <a:avLst/>
          </a:prstGeom>
          <a:noFill/>
        </p:spPr>
      </p:pic>
      <p:pic>
        <p:nvPicPr>
          <p:cNvPr id="1038" name="Picture 14" descr="&amp;Rcy;&amp;iecy;&amp;zcy;&amp;ucy;&amp;lcy;&amp;tcy;&amp;acy;&amp;tcy; &amp;scy;&amp;lcy;&amp;icy;&amp;kcy;&amp;acy; &amp;zcy;&amp;acy; stepe zivotinj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97153"/>
            <a:ext cx="2746130" cy="2060848"/>
          </a:xfrm>
          <a:prstGeom prst="rect">
            <a:avLst/>
          </a:prstGeom>
          <a:noFill/>
        </p:spPr>
      </p:pic>
      <p:pic>
        <p:nvPicPr>
          <p:cNvPr id="1040" name="Picture 16" descr="&amp;Rcy;&amp;iecy;&amp;zcy;&amp;ucy;&amp;lcy;&amp;tcy;&amp;acy;&amp;tcy; &amp;scy;&amp;lcy;&amp;icy;&amp;kcy;&amp;acy; &amp;zcy;&amp;acy; biome stepp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348880"/>
            <a:ext cx="3800475" cy="2409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5577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Дивљи магарац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1560" y="19168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Рис             Саига антилопа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00192" y="12687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>
                <a:solidFill>
                  <a:schemeClr val="bg1"/>
                </a:solidFill>
              </a:rPr>
              <a:t>Бизон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18864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smtClean="0"/>
              <a:t>Евроазијске степе</a:t>
            </a:r>
            <a:endParaRPr lang="en-US"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&amp;Rcy;&amp;iecy;&amp;zcy;&amp;ucy;&amp;lcy;&amp;tcy;&amp;acy;&amp;tcy; &amp;scy;&amp;lcy;&amp;icy;&amp;kcy;&amp;acy; &amp;zcy;&amp;acy; prairie animals"/>
          <p:cNvPicPr>
            <a:picLocks noChangeAspect="1" noChangeArrowheads="1"/>
          </p:cNvPicPr>
          <p:nvPr/>
        </p:nvPicPr>
        <p:blipFill>
          <a:blip r:embed="rId2" cstate="print"/>
          <a:srcRect l="20518"/>
          <a:stretch>
            <a:fillRect/>
          </a:stretch>
        </p:blipFill>
        <p:spPr bwMode="auto">
          <a:xfrm>
            <a:off x="0" y="2708920"/>
            <a:ext cx="2647900" cy="217422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676456" cy="2160240"/>
          </a:xfrm>
        </p:spPr>
        <p:txBody>
          <a:bodyPr/>
          <a:lstStyle/>
          <a:p>
            <a:r>
              <a:rPr lang="sr-Cyrl-RS" dirty="0" smtClean="0"/>
              <a:t>Северноамеричке прерије: </a:t>
            </a:r>
            <a:r>
              <a:rPr lang="sr-Cyrl-RS" dirty="0" smtClean="0">
                <a:solidFill>
                  <a:srgbClr val="FFC000"/>
                </a:solidFill>
              </a:rPr>
              <a:t>змије звечарке, преријска кока, подземна кукумавка, преријско куче, којоти, бизони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316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394" y="4653136"/>
            <a:ext cx="3310606" cy="22048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49168" y="4653136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mtClean="0"/>
              <a:t>преријско куче</a:t>
            </a:r>
            <a:endParaRPr lang="en-US"/>
          </a:p>
        </p:txBody>
      </p:sp>
      <p:sp>
        <p:nvSpPr>
          <p:cNvPr id="13318" name="AutoShape 6" descr="&amp;Rcy;&amp;iecy;&amp;zcy;&amp;ucy;&amp;lcy;&amp;tcy;&amp;acy;&amp;tcy; &amp;scy;&amp;lcy;&amp;icy;&amp;kcy;&amp;acy; &amp;zcy;&amp;acy; prairie animals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&amp;Rcy;&amp;iecy;&amp;zcy;&amp;ucy;&amp;lcy;&amp;tcy;&amp;acy;&amp;tcy; &amp;scy;&amp;lcy;&amp;icy;&amp;kcy;&amp;acy; &amp;zcy;&amp;acy; prairie animals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&amp;Rcy;&amp;iecy;&amp;zcy;&amp;ucy;&amp;lcy;&amp;tcy;&amp;acy;&amp;tcy; &amp;scy;&amp;lcy;&amp;icy;&amp;kcy;&amp;acy; &amp;zcy;&amp;acy; prairie animals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8" descr="&amp;Rcy;&amp;iecy;&amp;zcy;&amp;ucy;&amp;lcy;&amp;tcy;&amp;acy;&amp;tcy; &amp;scy;&amp;lcy;&amp;icy;&amp;kcy;&amp;acy; &amp;zcy;&amp;acy; biome steppe"/>
          <p:cNvPicPr>
            <a:picLocks noChangeAspect="1" noChangeArrowheads="1"/>
          </p:cNvPicPr>
          <p:nvPr/>
        </p:nvPicPr>
        <p:blipFill>
          <a:blip r:embed="rId4" cstate="print"/>
          <a:srcRect l="8745" t="5505" r="14180" b="50457"/>
          <a:stretch>
            <a:fillRect/>
          </a:stretch>
        </p:blipFill>
        <p:spPr bwMode="auto">
          <a:xfrm>
            <a:off x="2483768" y="5129808"/>
            <a:ext cx="3384376" cy="1728192"/>
          </a:xfrm>
          <a:prstGeom prst="rect">
            <a:avLst/>
          </a:prstGeom>
          <a:noFill/>
        </p:spPr>
      </p:pic>
      <p:pic>
        <p:nvPicPr>
          <p:cNvPr id="13324" name="Picture 12" descr="&amp;Rcy;&amp;iecy;&amp;zcy;&amp;ucy;&amp;lcy;&amp;tcy;&amp;acy;&amp;tcy; &amp;scy;&amp;lcy;&amp;icy;&amp;kcy;&amp;acy; &amp;zcy;&amp;acy; prairie anim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567906"/>
            <a:ext cx="2483768" cy="197859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277510" y="414908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mtClean="0"/>
              <a:t>подземна кукумавка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44371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звечарка</a:t>
            </a:r>
            <a:endParaRPr lang="en-US"/>
          </a:p>
        </p:txBody>
      </p:sp>
      <p:pic>
        <p:nvPicPr>
          <p:cNvPr id="13328" name="Picture 16" descr="&amp;Rcy;&amp;iecy;&amp;zcy;&amp;ucy;&amp;lcy;&amp;tcy;&amp;acy;&amp;tcy; &amp;scy;&amp;lcy;&amp;icy;&amp;kcy;&amp;acy; &amp;zcy;&amp;acy; coyote in prairie"/>
          <p:cNvPicPr>
            <a:picLocks noChangeAspect="1" noChangeArrowheads="1"/>
          </p:cNvPicPr>
          <p:nvPr/>
        </p:nvPicPr>
        <p:blipFill>
          <a:blip r:embed="rId6" cstate="print"/>
          <a:srcRect l="7492" r="8851"/>
          <a:stretch>
            <a:fillRect/>
          </a:stretch>
        </p:blipFill>
        <p:spPr bwMode="auto">
          <a:xfrm>
            <a:off x="0" y="4797152"/>
            <a:ext cx="2594422" cy="20608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951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којот</a:t>
            </a:r>
            <a:endParaRPr lang="en-US"/>
          </a:p>
        </p:txBody>
      </p:sp>
      <p:pic>
        <p:nvPicPr>
          <p:cNvPr id="13330" name="Picture 18" descr="&amp;Rcy;&amp;iecy;&amp;zcy;&amp;ucy;&amp;lcy;&amp;tcy;&amp;acy;&amp;tcy; &amp;scy;&amp;lcy;&amp;icy;&amp;kcy;&amp;acy; &amp;zcy;&amp;acy; prairie animal spec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636912"/>
            <a:ext cx="3438178" cy="229211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43808" y="44371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Преријска кока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748464" cy="5446840"/>
          </a:xfrm>
        </p:spPr>
        <p:txBody>
          <a:bodyPr>
            <a:normAutofit lnSpcReduction="10000"/>
          </a:bodyPr>
          <a:lstStyle/>
          <a:p>
            <a:r>
              <a:rPr lang="sr-Cyrl-RS" smtClean="0"/>
              <a:t>Већина сувих пустиња налази се у суптропским пределима али праве пустиње умерене зоне су:</a:t>
            </a:r>
          </a:p>
          <a:p>
            <a:r>
              <a:rPr lang="sr-Cyrl-RS" smtClean="0"/>
              <a:t>У Азији – пустиња</a:t>
            </a:r>
            <a:r>
              <a:rPr lang="sr-Cyrl-RS" b="1" smtClean="0">
                <a:solidFill>
                  <a:srgbClr val="FFFF00"/>
                </a:solidFill>
              </a:rPr>
              <a:t> Гоби</a:t>
            </a:r>
            <a:r>
              <a:rPr lang="sr-Cyrl-RS" smtClean="0"/>
              <a:t>, и арало-каспијско-туранске пустиње (</a:t>
            </a:r>
            <a:r>
              <a:rPr lang="sr-Cyrl-RS" smtClean="0">
                <a:solidFill>
                  <a:srgbClr val="FFFF00"/>
                </a:solidFill>
              </a:rPr>
              <a:t>Бухара</a:t>
            </a:r>
            <a:r>
              <a:rPr lang="sr-Cyrl-RS" smtClean="0"/>
              <a:t> у Узбекистану, </a:t>
            </a:r>
            <a:r>
              <a:rPr lang="sr-Cyrl-RS" smtClean="0">
                <a:solidFill>
                  <a:srgbClr val="FFFF00"/>
                </a:solidFill>
              </a:rPr>
              <a:t>Каракум</a:t>
            </a:r>
            <a:r>
              <a:rPr lang="sr-Cyrl-RS" smtClean="0"/>
              <a:t>, </a:t>
            </a:r>
            <a:r>
              <a:rPr lang="sr-Cyrl-RS" smtClean="0">
                <a:solidFill>
                  <a:srgbClr val="FFFF00"/>
                </a:solidFill>
              </a:rPr>
              <a:t>Такламакан</a:t>
            </a:r>
            <a:r>
              <a:rPr lang="sr-Cyrl-RS" smtClean="0"/>
              <a:t>)</a:t>
            </a:r>
          </a:p>
          <a:p>
            <a:r>
              <a:rPr lang="sr-Cyrl-RS" smtClean="0"/>
              <a:t>Северна Америка: </a:t>
            </a:r>
            <a:r>
              <a:rPr lang="sr-Cyrl-RS" smtClean="0">
                <a:solidFill>
                  <a:srgbClr val="FFFF00"/>
                </a:solidFill>
              </a:rPr>
              <a:t>пустиње Великог Басена, Калифорнија - Мохаве пустиња, Колорадо </a:t>
            </a:r>
          </a:p>
          <a:p>
            <a:r>
              <a:rPr lang="sr-Cyrl-RS" smtClean="0"/>
              <a:t>Јужна Америка: </a:t>
            </a:r>
            <a:r>
              <a:rPr lang="sr-Cyrl-RS" smtClean="0">
                <a:solidFill>
                  <a:srgbClr val="FFFF00"/>
                </a:solidFill>
              </a:rPr>
              <a:t>Атакама</a:t>
            </a:r>
            <a:r>
              <a:rPr lang="sr-Cyrl-RS" smtClean="0"/>
              <a:t> у подножју Анда, </a:t>
            </a:r>
            <a:r>
              <a:rPr lang="sr-Cyrl-RS" smtClean="0">
                <a:solidFill>
                  <a:srgbClr val="FFFF00"/>
                </a:solidFill>
              </a:rPr>
              <a:t>Патагонијска пустиња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ПУСТИЊЕ УМЕРЕНЕ ЗОНЕ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ПУСТИЊЕ УМЕРЕНЕ ЗОНЕ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37483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Климатске карактеристике:</a:t>
            </a:r>
          </a:p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Врло топла и сушна лета (до +50˚С), зиме су хладне и дуге (до -40˚С), падавина има зими (снег)</a:t>
            </a:r>
          </a:p>
          <a:p>
            <a:r>
              <a:rPr lang="sr-Cyrl-RS" dirty="0" smtClean="0"/>
              <a:t>Недостатак влаге је последица минималне количине падавина (физичка суша) у </a:t>
            </a:r>
            <a:r>
              <a:rPr lang="sr-Cyrl-RS" b="1" dirty="0" smtClean="0">
                <a:solidFill>
                  <a:srgbClr val="FFFF00"/>
                </a:solidFill>
              </a:rPr>
              <a:t>сувим пустињама </a:t>
            </a:r>
            <a:r>
              <a:rPr lang="sr-Cyrl-RS" dirty="0" smtClean="0"/>
              <a:t>или, ако има падавина и влаге у земљишту али услед ниских температура, корен не може да је користи (</a:t>
            </a:r>
            <a:r>
              <a:rPr lang="sr-Cyrl-RS" dirty="0" smtClean="0">
                <a:solidFill>
                  <a:srgbClr val="00B0F0"/>
                </a:solidFill>
              </a:rPr>
              <a:t>физиолошка суша</a:t>
            </a:r>
            <a:r>
              <a:rPr lang="sr-Cyrl-RS" dirty="0" smtClean="0"/>
              <a:t>) у </a:t>
            </a:r>
            <a:r>
              <a:rPr lang="sr-Cyrl-RS" b="1" dirty="0" smtClean="0">
                <a:solidFill>
                  <a:srgbClr val="00B0F0"/>
                </a:solidFill>
              </a:rPr>
              <a:t>хладним пустињама</a:t>
            </a:r>
          </a:p>
          <a:p>
            <a:r>
              <a:rPr lang="sr-Cyrl-RS" dirty="0" smtClean="0"/>
              <a:t>У односу на подлогу постоје и </a:t>
            </a:r>
            <a:r>
              <a:rPr lang="sr-Cyrl-RS" b="1" dirty="0" smtClean="0">
                <a:solidFill>
                  <a:srgbClr val="C00000"/>
                </a:solidFill>
              </a:rPr>
              <a:t>слане пустиње </a:t>
            </a:r>
            <a:r>
              <a:rPr lang="sr-Cyrl-RS" dirty="0" smtClean="0"/>
              <a:t>где је тле препуно соли, </a:t>
            </a:r>
            <a:r>
              <a:rPr lang="sr-Cyrl-R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глиновите</a:t>
            </a:r>
            <a:r>
              <a:rPr lang="sr-Cyrl-RS" dirty="0" smtClean="0"/>
              <a:t>, </a:t>
            </a:r>
            <a:r>
              <a:rPr lang="sr-Cyrl-R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пешчане</a:t>
            </a:r>
            <a:r>
              <a:rPr lang="sr-Cyrl-RS" dirty="0" smtClean="0"/>
              <a:t> и </a:t>
            </a:r>
            <a:r>
              <a:rPr lang="sr-Cyrl-R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камените пустиње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84784"/>
            <a:ext cx="8579544" cy="48289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ПУСТИЊЕ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2880320"/>
          </a:xfrm>
        </p:spPr>
        <p:txBody>
          <a:bodyPr/>
          <a:lstStyle/>
          <a:p>
            <a:r>
              <a:rPr lang="sr-Cyrl-RS" sz="2800" smtClean="0"/>
              <a:t>Недостатак влаге код ових пустиња последица је континенталне климе, односно удаљености од океана или кишне сенке у залеђу високих планина. Влага углавном потиче од топљења снега који пада зими.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ПУСТИЊЕ УМЕРЕНЕ ЗОНЕ</a:t>
            </a:r>
            <a:endParaRPr lang="en-US" sz="3600"/>
          </a:p>
        </p:txBody>
      </p:sp>
      <p:pic>
        <p:nvPicPr>
          <p:cNvPr id="7172" name="Picture 4" descr="&amp;Rcy;&amp;iecy;&amp;zcy;&amp;ucy;&amp;lcy;&amp;tcy;&amp;acy;&amp;tcy; &amp;scy;&amp;lcy;&amp;icy;&amp;kcy;&amp;acy; &amp;zcy;&amp;acy; temperate desert taklamak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322642" cy="3140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>
                <a:solidFill>
                  <a:schemeClr val="bg1"/>
                </a:solidFill>
              </a:rPr>
              <a:t>Гоби - Азија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7174" name="Picture 6" descr="&amp;Rcy;&amp;iecy;&amp;zcy;&amp;ucy;&amp;lcy;&amp;tcy;&amp;acy;&amp;tcy; &amp;scy;&amp;lcy;&amp;icy;&amp;kcy;&amp;acy; &amp;zcy;&amp;acy; great basin des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678" y="3701785"/>
            <a:ext cx="4734322" cy="31562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3789040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>
                <a:solidFill>
                  <a:schemeClr val="bg1"/>
                </a:solidFill>
              </a:rPr>
              <a:t>Пустиња Великог Басена (Северна Америка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5112568"/>
          </a:xfrm>
        </p:spPr>
        <p:txBody>
          <a:bodyPr/>
          <a:lstStyle/>
          <a:p>
            <a:r>
              <a:rPr lang="sr-Cyrl-RS" smtClean="0"/>
              <a:t>Биљни покривач је разређен (отворени тип вегетације) или га нема. </a:t>
            </a:r>
          </a:p>
          <a:p>
            <a:r>
              <a:rPr lang="sr-Cyrl-RS" smtClean="0"/>
              <a:t>НЕМА ДРВЕЋА! Присутне су жбунасте, и зељасте често трновите изразито </a:t>
            </a:r>
            <a:r>
              <a:rPr lang="sr-Cyrl-RS" b="1" smtClean="0">
                <a:solidFill>
                  <a:srgbClr val="FFC000"/>
                </a:solidFill>
              </a:rPr>
              <a:t>ксерофилне биљке</a:t>
            </a:r>
            <a:r>
              <a:rPr lang="sr-Cyrl-RS" smtClean="0"/>
              <a:t> прилагођене на недостатак влаге већи део године и велика температурна колебања </a:t>
            </a:r>
          </a:p>
          <a:p>
            <a:r>
              <a:rPr lang="sr-Cyrl-RS" smtClean="0"/>
              <a:t>Заступљене су и ефемере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ВЕГЕТАЦИЈА ПУСТИЊА УМЕРЕНЕ ЗОНЕ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ПУСТИЊА УМЕРЕНЕ ЗОНЕ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5074440"/>
          </a:xfrm>
        </p:spPr>
        <p:txBody>
          <a:bodyPr/>
          <a:lstStyle/>
          <a:p>
            <a:r>
              <a:rPr lang="sr-Cyrl-RS" smtClean="0"/>
              <a:t>У зависности од подлоге (глиновита, пешчана, слана, итд) заступљене су и разне врсте биљака прилагођених на те подлоге</a:t>
            </a:r>
          </a:p>
          <a:p>
            <a:r>
              <a:rPr lang="sr-Cyrl-RS" smtClean="0"/>
              <a:t>Пелин, ефедра </a:t>
            </a:r>
          </a:p>
          <a:p>
            <a:r>
              <a:rPr lang="sr-Cyrl-RS" smtClean="0"/>
              <a:t>Северноамеричке пустиње – кактус цереус, еуфорбије, јука, агаве (сукуленте)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pPr algn="ctr"/>
            <a:r>
              <a:rPr lang="sr-Cyrl-RS" sz="3600" smtClean="0"/>
              <a:t>ФЛОРА ПУСТИЊА УМЕРЕНЕ ЗОНЕ</a:t>
            </a:r>
            <a:endParaRPr lang="en-US" sz="3600"/>
          </a:p>
        </p:txBody>
      </p:sp>
      <p:pic>
        <p:nvPicPr>
          <p:cNvPr id="4710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063" y="4080528"/>
            <a:ext cx="4182937" cy="2777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08304" y="593467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smtClean="0">
                <a:solidFill>
                  <a:schemeClr val="bg1"/>
                </a:solidFill>
              </a:rPr>
              <a:t>Кактуси Северна Америка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7108" name="Picture 4" descr="Artemisia tridentata is an aromatic shrub from the family Asteraceae, which grows in arid and semi-arid conditions, throughout a range of cold desert, steppe, and mountain habitats in the Intermountain West of North America. Stock Photo - 25269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38549"/>
            <a:ext cx="4286250" cy="32194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64886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bg1"/>
                </a:solidFill>
              </a:rPr>
              <a:t>пелин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098" name="Picture 2" descr="&amp;Rcy;&amp;iecy;&amp;zcy;&amp;ucy;&amp;lcy;&amp;tcy;&amp;acy;&amp;tcy; &amp;scy;&amp;lcy;&amp;icy;&amp;kcy;&amp;acy; &amp;zcy;&amp;acy; juka in the des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861048" cy="25740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92280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Јука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4100" name="Picture 4" descr="&amp;Rcy;&amp;iecy;&amp;zcy;&amp;ucy;&amp;lcy;&amp;tcy;&amp;acy;&amp;tcy; &amp;scy;&amp;lcy;&amp;icy;&amp;kcy;&amp;acy; &amp;zcy;&amp;acy; atacama desert pla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3995936" cy="27622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Пустиња Атакама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ФАУНА ПУСТИЊА УМЕРЕНЕ ЗОНЕ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Прилагођене у погледу заштите од губљења телесне воде – неки никада не пију воду, већ је добијају храном, бораве преко дана у подземним јазбинама</a:t>
            </a:r>
          </a:p>
          <a:p>
            <a:r>
              <a:rPr lang="sr-Cyrl-RS" dirty="0" smtClean="0"/>
              <a:t> </a:t>
            </a:r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Инсекти (мрави, скакавци, стенице, цикаде, дивље пчеле), </a:t>
            </a:r>
            <a:endParaRPr lang="sr-Latn-R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Пауци, </a:t>
            </a:r>
            <a:endParaRPr lang="sr-Latn-R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Шкорпије</a:t>
            </a:r>
          </a:p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Птице: детлићи, сове, соколи, птица тркачица (С. Америка)</a:t>
            </a:r>
          </a:p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Водоземци: жаба чешњарка (С. Америка) проводи 10 месеци годишње закопана у земљу</a:t>
            </a:r>
          </a:p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Гмизавци: звечарке, гила гуштер</a:t>
            </a:r>
          </a:p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Сисари: ситни глодари (гербил, скочимиш), двогрба камила у пустињи Гоби у Азији, лисица, којот (С. Америка)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КЛИМАТСКЕ ЗОНЕ (ПОЈАСЕВИ)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700808"/>
            <a:ext cx="9144000" cy="5013176"/>
            <a:chOff x="0" y="1484784"/>
            <a:chExt cx="9144000" cy="5013176"/>
          </a:xfrm>
        </p:grpSpPr>
        <p:pic>
          <p:nvPicPr>
            <p:cNvPr id="5" name="Picture 2" descr="&amp;Rcy;&amp;iecy;&amp;zcy;&amp;ucy;&amp;lcy;&amp;tcy;&amp;acy;&amp;tcy; &amp;scy;&amp;lcy;&amp;icy;&amp;kcy;&amp;acy; &amp;zcy;&amp;acy; tropic and subtropic region"/>
            <p:cNvPicPr>
              <a:picLocks noChangeAspect="1" noChangeArrowheads="1"/>
            </p:cNvPicPr>
            <p:nvPr/>
          </p:nvPicPr>
          <p:blipFill>
            <a:blip r:embed="rId2" cstate="print"/>
            <a:srcRect r="8309"/>
            <a:stretch>
              <a:fillRect/>
            </a:stretch>
          </p:blipFill>
          <p:spPr bwMode="auto">
            <a:xfrm>
              <a:off x="0" y="1484784"/>
              <a:ext cx="9144000" cy="5013176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7884368" y="2348880"/>
              <a:ext cx="1259632" cy="129614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300" b="1" smtClean="0">
                  <a:solidFill>
                    <a:schemeClr val="bg1"/>
                  </a:solidFill>
                </a:rPr>
                <a:t>Умерени </a:t>
              </a:r>
            </a:p>
            <a:p>
              <a:endParaRPr lang="sr-Cyrl-RS" sz="1300" b="1" smtClean="0">
                <a:solidFill>
                  <a:schemeClr val="bg1"/>
                </a:solidFill>
              </a:endParaRPr>
            </a:p>
            <a:p>
              <a:r>
                <a:rPr lang="sr-Cyrl-RS" sz="1300" b="1" smtClean="0">
                  <a:solidFill>
                    <a:schemeClr val="bg1"/>
                  </a:solidFill>
                </a:rPr>
                <a:t>Суптропски</a:t>
              </a:r>
            </a:p>
            <a:p>
              <a:r>
                <a:rPr lang="sr-Cyrl-RS" sz="1300" b="1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sr-Cyrl-RS" sz="1300" b="1" smtClean="0">
                  <a:solidFill>
                    <a:schemeClr val="bg1"/>
                  </a:solidFill>
                </a:rPr>
                <a:t>Тропски</a:t>
              </a:r>
              <a:endParaRPr lang="en-US" sz="1300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24328" y="1700808"/>
              <a:ext cx="161967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sr-Cyrl-RS" smtClean="0">
                  <a:solidFill>
                    <a:schemeClr val="bg1"/>
                  </a:solidFill>
                </a:rPr>
                <a:t>Климатски појасеви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8224" y="263691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mtClean="0"/>
                <a:t>40˚</a:t>
              </a: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224" y="306896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mtClean="0"/>
                <a:t>23.5˚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0232" y="458112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mtClean="0"/>
                <a:t>40˚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8224" y="41490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mtClean="0"/>
                <a:t>23.5˚</a:t>
              </a:r>
              <a:endParaRPr 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nimals&#10;Prairie Rattlesnake&#10;Road Runner&#10;Desert Camel&#10;Gila Monster&#10;Gobi Jerboa&#10;Botta’s Serotin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64" y="1772816"/>
            <a:ext cx="8701936" cy="4896544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ФАУНА ПУСТИЊА УМЕРЕНЕ ЗОНЕ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2360" y="2348880"/>
            <a:ext cx="133164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bg1"/>
                </a:solidFill>
              </a:rPr>
              <a:t>Двогрба камила пустиња Гоби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284984"/>
            <a:ext cx="23762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bg1"/>
                </a:solidFill>
              </a:rPr>
              <a:t>Птица тркачица – С. Америка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005064"/>
            <a:ext cx="20162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bg1"/>
                </a:solidFill>
              </a:rPr>
              <a:t>Звечарка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6237312"/>
            <a:ext cx="20162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bg1"/>
                </a:solidFill>
              </a:rPr>
              <a:t>Гила гуштер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5373216"/>
            <a:ext cx="201622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bg1"/>
                </a:solidFill>
              </a:rPr>
              <a:t>Монголски гербил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050" name="Picture 2" descr="&amp;Rcy;&amp;iecy;&amp;zcy;&amp;ucy;&amp;lcy;&amp;tcy;&amp;acy;&amp;tcy; &amp;scy;&amp;lcy;&amp;icy;&amp;kcy;&amp;acy; &amp;zcy;&amp;acy; spadefoot toad adaptations des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2323899" cy="16200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32240" y="6021288"/>
            <a:ext cx="24117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bg1"/>
                </a:solidFill>
              </a:rPr>
              <a:t>Жаба чешњарка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688632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/>
              <a:t>Температаурна колебања повећавају се са удаљавањем од океана, па се разликују:</a:t>
            </a:r>
          </a:p>
          <a:p>
            <a:endParaRPr lang="sr-Cyrl-RS" smtClean="0"/>
          </a:p>
          <a:p>
            <a:r>
              <a:rPr lang="sr-Cyrl-RS" b="1" smtClean="0">
                <a:solidFill>
                  <a:srgbClr val="00B0F0"/>
                </a:solidFill>
              </a:rPr>
              <a:t>Умерена влажна или маритимна</a:t>
            </a:r>
          </a:p>
          <a:p>
            <a:endParaRPr lang="sr-Cyrl-RS" smtClean="0"/>
          </a:p>
          <a:p>
            <a:r>
              <a:rPr lang="sr-Cyrl-RS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Умерена сува или континентална клима</a:t>
            </a:r>
          </a:p>
          <a:p>
            <a:endParaRPr lang="sr-Cyrl-RS" smtClean="0"/>
          </a:p>
          <a:p>
            <a:pPr>
              <a:buNone/>
            </a:pPr>
            <a:r>
              <a:rPr lang="sr-Cyrl-RS" smtClean="0"/>
              <a:t>где се срећу различити биоми:</a:t>
            </a:r>
          </a:p>
          <a:p>
            <a:pPr>
              <a:buNone/>
            </a:pPr>
            <a:endParaRPr lang="sr-Cyrl-RS" smtClean="0"/>
          </a:p>
          <a:p>
            <a:pPr>
              <a:buNone/>
            </a:pPr>
            <a:r>
              <a:rPr lang="sr-Cyrl-RS" sz="3300" b="1" smtClean="0">
                <a:solidFill>
                  <a:srgbClr val="008000"/>
                </a:solidFill>
              </a:rPr>
              <a:t>Биом листопадних шума умерене зоне</a:t>
            </a:r>
          </a:p>
          <a:p>
            <a:pPr>
              <a:buNone/>
            </a:pPr>
            <a:r>
              <a:rPr lang="sr-Cyrl-RS" sz="3300" b="1" smtClean="0">
                <a:solidFill>
                  <a:srgbClr val="FFC000"/>
                </a:solidFill>
              </a:rPr>
              <a:t>Биом степе</a:t>
            </a:r>
          </a:p>
          <a:p>
            <a:pPr>
              <a:buNone/>
            </a:pPr>
            <a:r>
              <a:rPr lang="sr-Cyrl-RS" sz="3300" b="1" smtClean="0">
                <a:solidFill>
                  <a:srgbClr val="FF0000"/>
                </a:solidFill>
              </a:rPr>
              <a:t>Биом пустиња умерене зоне</a:t>
            </a:r>
          </a:p>
          <a:p>
            <a:pPr>
              <a:buNone/>
            </a:pPr>
            <a:r>
              <a:rPr lang="sr-Cyrl-RS" sz="33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Биом тајге* </a:t>
            </a:r>
          </a:p>
          <a:p>
            <a:pPr>
              <a:buNone/>
            </a:pPr>
            <a:r>
              <a:rPr lang="sr-Cyrl-RS" b="1" smtClean="0"/>
              <a:t>*биће описан у следећем предавању</a:t>
            </a:r>
          </a:p>
          <a:p>
            <a:pPr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УМЕРЕНА КЛИМАТСКА ЗОНА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БИОМИ УМЕРЕНЕ КЛИМЕ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7484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/>
              <a:t>Умерена влажна:                                     Умерена сува:</a:t>
            </a:r>
          </a:p>
          <a:p>
            <a:r>
              <a:rPr lang="sr-Cyrl-RS" sz="2000" b="1" dirty="0" smtClean="0">
                <a:solidFill>
                  <a:srgbClr val="008000"/>
                </a:solidFill>
              </a:rPr>
              <a:t>листопадне шуме и </a:t>
            </a:r>
            <a:r>
              <a:rPr lang="sr-Cyrl-RS" sz="2000" b="1" smtClean="0">
                <a:solidFill>
                  <a:srgbClr val="008000"/>
                </a:solidFill>
              </a:rPr>
              <a:t>ливаде  </a:t>
            </a:r>
            <a:r>
              <a:rPr lang="sr-Cyrl-RS" smtClean="0"/>
              <a:t>► </a:t>
            </a:r>
            <a:r>
              <a:rPr lang="sr-Cyrl-RS" dirty="0" smtClean="0"/>
              <a:t>► </a:t>
            </a:r>
            <a:r>
              <a:rPr lang="sr-Cyrl-RS" smtClean="0"/>
              <a:t>►         </a:t>
            </a:r>
            <a:r>
              <a:rPr lang="sr-Cyrl-RS" b="1" smtClean="0">
                <a:solidFill>
                  <a:srgbClr val="C00000"/>
                </a:solidFill>
              </a:rPr>
              <a:t>степе </a:t>
            </a:r>
            <a:r>
              <a:rPr lang="sr-Cyrl-RS" b="1" dirty="0" smtClean="0">
                <a:solidFill>
                  <a:srgbClr val="C00000"/>
                </a:solidFill>
              </a:rPr>
              <a:t>и пустиње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http://cdn2.arkive.org/media/85/856F1B31-ECCF-43F9-BC92-3B62E0639C7E/Presentation.Large/Eastern-deciduous-forest-in-aut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99992" cy="2990765"/>
          </a:xfrm>
          <a:prstGeom prst="rect">
            <a:avLst/>
          </a:prstGeom>
          <a:noFill/>
        </p:spPr>
      </p:pic>
      <p:pic>
        <p:nvPicPr>
          <p:cNvPr id="7" name="Picture 6" descr="http://www.sbs.utexas.edu/levin/bio213/biomes/grasslands/step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460" y="1772816"/>
            <a:ext cx="4460540" cy="29969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869160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smtClean="0"/>
              <a:t>Пример Евроазије:</a:t>
            </a:r>
          </a:p>
          <a:p>
            <a:r>
              <a:rPr lang="sr-Cyrl-RS" sz="2000" smtClean="0"/>
              <a:t>Умерена влажна (маритимна) клима са листопадним шумама распрострањена је на западу и истоку Евроазије а између је огромна област са сувом континенталном климом покривеном степском, полупустињском и пустињском вегетацијом</a:t>
            </a:r>
            <a:endParaRPr 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БИОМ ЛИСТОПАДНИХ ШУМА УМЕРЕНЕ ЗОНЕ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4572000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/>
              <a:t>Северна полулопта: </a:t>
            </a:r>
          </a:p>
          <a:p>
            <a:r>
              <a:rPr lang="sr-Cyrl-RS" smtClean="0"/>
              <a:t>Обухвата шумску област Европске Русије (јужно од линије Санкт Петерсбург – Нижњи до јужних граница шумостепе), целу западну Европу (изузев Средоземља), јужни део западног Сибира, средњи ток Амура, на далеком истоку Манџурију, источне делове Кине, јужни Сахалин, северна Јапанска острва (Хокаидо), а у Северној Америци источни део САД - област Великих Језера и део Британске Колумбије и Орегона.</a:t>
            </a:r>
          </a:p>
          <a:p>
            <a:r>
              <a:rPr lang="sr-Cyrl-RS" smtClean="0"/>
              <a:t>Јужна полулопта: југ Чилеа и Јужно Острво Новог Зеланда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iecy;&amp;zcy;&amp;ucy;&amp;lcy;&amp;tcy;&amp;acy;&amp;tcy; &amp;scy;&amp;lcy;&amp;icy;&amp;kcy;&amp;acy; &amp;zcy;&amp;acy; biome of temperate deciduous 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014236" cy="512818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БИОМ ЛИСТОПАДНИХ ШУМА УМЕРЕНЕ ЗОНЕ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3648" y="5445224"/>
            <a:ext cx="5040560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4572000"/>
          </a:xfrm>
        </p:spPr>
        <p:txBody>
          <a:bodyPr>
            <a:normAutofit fontScale="92500" lnSpcReduction="20000"/>
          </a:bodyPr>
          <a:lstStyle/>
          <a:p>
            <a:r>
              <a:rPr lang="sr-Cyrl-RS" smtClean="0"/>
              <a:t>Зиме нису сурове али се температура пада испод 0˚С, образује снежни покривач. Лета су кишна и топла али не прелазе 22˚С. </a:t>
            </a:r>
          </a:p>
          <a:p>
            <a:r>
              <a:rPr lang="sr-Cyrl-RS" smtClean="0"/>
              <a:t>На развој листопадних шума снажан утицај има </a:t>
            </a:r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влажна океанска </a:t>
            </a:r>
            <a:r>
              <a:rPr lang="sr-Cyrl-RS" smtClean="0"/>
              <a:t>(</a:t>
            </a:r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маритимна</a:t>
            </a:r>
            <a:r>
              <a:rPr lang="sr-Cyrl-RS" smtClean="0"/>
              <a:t>) </a:t>
            </a:r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клима</a:t>
            </a:r>
            <a:r>
              <a:rPr lang="sr-Cyrl-RS" smtClean="0"/>
              <a:t>: </a:t>
            </a:r>
          </a:p>
          <a:p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Атлантског океана </a:t>
            </a:r>
            <a:r>
              <a:rPr lang="sr-Cyrl-RS" smtClean="0"/>
              <a:t>– западна Европа и источни део САД и </a:t>
            </a:r>
          </a:p>
          <a:p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Тихог океана </a:t>
            </a:r>
            <a:r>
              <a:rPr lang="sr-Cyrl-RS" smtClean="0"/>
              <a:t>– Манџурија, исток Кине, Сахалин, северна Јапанска острва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smtClean="0"/>
              <a:t>БИОМ ЛИСТОПАДНИХ ШУМА УМЕРЕНЕ ЗОНЕ</a:t>
            </a:r>
            <a:endParaRPr lang="en-US" sz="32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3">
      <a:majorFont>
        <a:latin typeface="Gungsuh"/>
        <a:ea typeface=""/>
        <a:cs typeface=""/>
      </a:majorFont>
      <a:minorFont>
        <a:latin typeface="Gungsuh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932</TotalTime>
  <Words>2021</Words>
  <Application>Microsoft Office PowerPoint</Application>
  <PresentationFormat>On-screen Show (4:3)</PresentationFormat>
  <Paragraphs>214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Metro</vt:lpstr>
      <vt:lpstr>Биоми предела умерених географских ширина </vt:lpstr>
      <vt:lpstr>УМЕРЕНА КЛИМАТСКА ЗОНА</vt:lpstr>
      <vt:lpstr>УМЕРЕНА КЛИМАТСКА ЗОНА</vt:lpstr>
      <vt:lpstr>КЛИМАТСКЕ ЗОНЕ (ПОЈАСЕВИ)</vt:lpstr>
      <vt:lpstr>УМЕРЕНА КЛИМАТСКА ЗОНА</vt:lpstr>
      <vt:lpstr>БИОМИ УМЕРЕНЕ КЛИМЕ</vt:lpstr>
      <vt:lpstr>БИОМ ЛИСТОПАДНИХ ШУМА УМЕРЕНЕ ЗОНЕ</vt:lpstr>
      <vt:lpstr>БИОМ ЛИСТОПАДНИХ ШУМА УМЕРЕНЕ ЗОНЕ</vt:lpstr>
      <vt:lpstr>БИОМ ЛИСТОПАДНИХ ШУМА УМЕРЕНЕ ЗОНЕ</vt:lpstr>
      <vt:lpstr>БИОМ ЛИСТОПАДНИХ ШУМА УМЕРЕНЕ ЗОНЕ</vt:lpstr>
      <vt:lpstr>БИОМ ЛИСТОПАДНИХ ШУМА УМЕРЕНЕ ЗОНЕ</vt:lpstr>
      <vt:lpstr>ВЕГЕТАЦИЈА ЛИСТОПАДНИХ ШУМА УМЕРЕНЕ ЗОНЕ</vt:lpstr>
      <vt:lpstr>Листови мезоморфне грађе у листопадним шумама умерене зоне</vt:lpstr>
      <vt:lpstr>ВЕГЕТАЦИЈА ЛИСТОПАДНИХ ШУМА УМЕРЕНЕ ЗОНЕ</vt:lpstr>
      <vt:lpstr>ВЕГЕТАЦИЈА ЛИСТОПАДНИХ ШУМА УМЕРЕНЕ ЗОНЕ</vt:lpstr>
      <vt:lpstr>ВЕГЕТАЦИЈА ЛИСТОПАДНИХ ШУМА УМЕРЕНЕ ЗОНЕ</vt:lpstr>
      <vt:lpstr>ФЛОРА ЛИСТОПАДНИХ ШУМА УМЕРЕНЕ ЗОНЕ</vt:lpstr>
      <vt:lpstr>ФЛОРА ЛИСТОПАДНИХ ШУМА УМЕРЕНЕ ЗОНЕ</vt:lpstr>
      <vt:lpstr>ФАУНА ЛИСТОПАДНИХ ШУМА УМЕРЕНЕ ЗОНЕ</vt:lpstr>
      <vt:lpstr>ФАУНА ЛИСТОПАДНИХ ШУМА УМЕРЕНЕ ЗОНЕ</vt:lpstr>
      <vt:lpstr>Slide 21</vt:lpstr>
      <vt:lpstr>БИОМ СТЕПЕ</vt:lpstr>
      <vt:lpstr>БИОМ СТЕПЕ</vt:lpstr>
      <vt:lpstr>Slide 24</vt:lpstr>
      <vt:lpstr>БИОМ СТЕПЕ</vt:lpstr>
      <vt:lpstr>ВЕГЕТАЦИЈА СТЕПЕ</vt:lpstr>
      <vt:lpstr>ВЕГЕТАЦИЈА СТЕПЕ</vt:lpstr>
      <vt:lpstr>ФЛОРА СТЕПЕ</vt:lpstr>
      <vt:lpstr>ФАУНА СТЕПЕ</vt:lpstr>
      <vt:lpstr>Slide 30</vt:lpstr>
      <vt:lpstr>Slide 31</vt:lpstr>
      <vt:lpstr>ПУСТИЊЕ УМЕРЕНЕ ЗОНЕ</vt:lpstr>
      <vt:lpstr>ПУСТИЊЕ УМЕРЕНЕ ЗОНЕ</vt:lpstr>
      <vt:lpstr>ПУСТИЊЕ</vt:lpstr>
      <vt:lpstr>ПУСТИЊЕ УМЕРЕНЕ ЗОНЕ</vt:lpstr>
      <vt:lpstr>ВЕГЕТАЦИЈА ПУСТИЊА УМЕРЕНЕ ЗОНЕ</vt:lpstr>
      <vt:lpstr>ФЛОРА ПУСТИЊА УМЕРЕНЕ ЗОНЕ</vt:lpstr>
      <vt:lpstr>ФЛОРА ПУСТИЊА УМЕРЕНЕ ЗОНЕ</vt:lpstr>
      <vt:lpstr>ФАУНА ПУСТИЊА УМЕРЕНЕ ЗОНЕ</vt:lpstr>
      <vt:lpstr>ФАУНА ПУСТИЊА УМЕРЕНЕ ЗОНЕ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Биоми предела умерених географских ширина</dc:title>
  <dc:creator>Stojkov</dc:creator>
  <cp:lastModifiedBy>Stojkov</cp:lastModifiedBy>
  <cp:revision>82</cp:revision>
  <dcterms:created xsi:type="dcterms:W3CDTF">2017-03-25T09:44:27Z</dcterms:created>
  <dcterms:modified xsi:type="dcterms:W3CDTF">2018-02-18T20:06:38Z</dcterms:modified>
</cp:coreProperties>
</file>