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89" r:id="rId6"/>
    <p:sldId id="325" r:id="rId7"/>
    <p:sldId id="362" r:id="rId8"/>
    <p:sldId id="361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63" r:id="rId30"/>
    <p:sldId id="347" r:id="rId31"/>
    <p:sldId id="348" r:id="rId32"/>
    <p:sldId id="364" r:id="rId33"/>
    <p:sldId id="365" r:id="rId34"/>
    <p:sldId id="367" r:id="rId35"/>
    <p:sldId id="368" r:id="rId36"/>
    <p:sldId id="349" r:id="rId37"/>
    <p:sldId id="366" r:id="rId38"/>
    <p:sldId id="351" r:id="rId39"/>
    <p:sldId id="352" r:id="rId40"/>
    <p:sldId id="353" r:id="rId41"/>
    <p:sldId id="354" r:id="rId42"/>
    <p:sldId id="369" r:id="rId43"/>
    <p:sldId id="355" r:id="rId44"/>
    <p:sldId id="356" r:id="rId45"/>
    <p:sldId id="357" r:id="rId46"/>
    <p:sldId id="358" r:id="rId47"/>
    <p:sldId id="359" r:id="rId48"/>
    <p:sldId id="360" r:id="rId49"/>
    <p:sldId id="286" r:id="rId50"/>
    <p:sldId id="257" r:id="rId51"/>
    <p:sldId id="290" r:id="rId52"/>
    <p:sldId id="259" r:id="rId53"/>
    <p:sldId id="291" r:id="rId54"/>
    <p:sldId id="261" r:id="rId55"/>
    <p:sldId id="292" r:id="rId56"/>
    <p:sldId id="263" r:id="rId57"/>
    <p:sldId id="293" r:id="rId58"/>
    <p:sldId id="264" r:id="rId59"/>
    <p:sldId id="294" r:id="rId60"/>
    <p:sldId id="265" r:id="rId61"/>
    <p:sldId id="295" r:id="rId62"/>
    <p:sldId id="266" r:id="rId63"/>
    <p:sldId id="296" r:id="rId64"/>
    <p:sldId id="267" r:id="rId65"/>
    <p:sldId id="297" r:id="rId66"/>
    <p:sldId id="268" r:id="rId67"/>
    <p:sldId id="281" r:id="rId68"/>
    <p:sldId id="320" r:id="rId69"/>
    <p:sldId id="282" r:id="rId70"/>
    <p:sldId id="321" r:id="rId71"/>
    <p:sldId id="283" r:id="rId72"/>
    <p:sldId id="322" r:id="rId73"/>
    <p:sldId id="284" r:id="rId74"/>
    <p:sldId id="323" r:id="rId75"/>
    <p:sldId id="285" r:id="rId76"/>
    <p:sldId id="324" r:id="rId77"/>
    <p:sldId id="319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0B422-4FFA-485F-BE82-3E17BC0FFB0D}" v="38" dt="2021-12-13T14:43:04.162"/>
    <p1510:client id="{B3B024E0-ECC4-4D33-87A2-CC77D33E41F3}" v="534" dt="2021-12-08T23:47:58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7" autoAdjust="0"/>
  </p:normalViewPr>
  <p:slideViewPr>
    <p:cSldViewPr>
      <p:cViewPr>
        <p:scale>
          <a:sx n="80" d="100"/>
          <a:sy n="80" d="100"/>
        </p:scale>
        <p:origin x="-9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microsoft.com/office/2015/10/relationships/revisionInfo" Target="revisionInfo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ka Ivošević" userId="S::danka.ivosevic@pef.uns.ac.rs::206e6432-12dd-4ccb-bd3d-52c45edc72a0" providerId="AD" clId="Web-{7300B422-4FFA-485F-BE82-3E17BC0FFB0D}"/>
    <pc:docChg chg="modSld">
      <pc:chgData name="Danka Ivošević" userId="S::danka.ivosevic@pef.uns.ac.rs::206e6432-12dd-4ccb-bd3d-52c45edc72a0" providerId="AD" clId="Web-{7300B422-4FFA-485F-BE82-3E17BC0FFB0D}" dt="2021-12-13T14:43:01.068" v="37" actId="20577"/>
      <pc:docMkLst>
        <pc:docMk/>
      </pc:docMkLst>
      <pc:sldChg chg="modSp">
        <pc:chgData name="Danka Ivošević" userId="S::danka.ivosevic@pef.uns.ac.rs::206e6432-12dd-4ccb-bd3d-52c45edc72a0" providerId="AD" clId="Web-{7300B422-4FFA-485F-BE82-3E17BC0FFB0D}" dt="2021-12-13T14:43:01.068" v="37" actId="20577"/>
        <pc:sldMkLst>
          <pc:docMk/>
          <pc:sldMk cId="0" sldId="289"/>
        </pc:sldMkLst>
        <pc:spChg chg="mod">
          <ac:chgData name="Danka Ivošević" userId="S::danka.ivosevic@pef.uns.ac.rs::206e6432-12dd-4ccb-bd3d-52c45edc72a0" providerId="AD" clId="Web-{7300B422-4FFA-485F-BE82-3E17BC0FFB0D}" dt="2021-12-13T14:43:01.068" v="37" actId="20577"/>
          <ac:spMkLst>
            <pc:docMk/>
            <pc:sldMk cId="0" sldId="289"/>
            <ac:spMk id="3" creationId="{00000000-0000-0000-0000-000000000000}"/>
          </ac:spMkLst>
        </pc:spChg>
      </pc:sldChg>
    </pc:docChg>
  </pc:docChgLst>
  <pc:docChgLst>
    <pc:chgData name="Danka Ivošević" userId="S::danka.ivosevic@pef.uns.ac.rs::206e6432-12dd-4ccb-bd3d-52c45edc72a0" providerId="AD" clId="Web-{B3B024E0-ECC4-4D33-87A2-CC77D33E41F3}"/>
    <pc:docChg chg="addSld delSld modSld">
      <pc:chgData name="Danka Ivošević" userId="S::danka.ivosevic@pef.uns.ac.rs::206e6432-12dd-4ccb-bd3d-52c45edc72a0" providerId="AD" clId="Web-{B3B024E0-ECC4-4D33-87A2-CC77D33E41F3}" dt="2021-12-08T23:47:58.508" v="535" actId="20577"/>
      <pc:docMkLst>
        <pc:docMk/>
      </pc:docMkLst>
      <pc:sldChg chg="modSp">
        <pc:chgData name="Danka Ivošević" userId="S::danka.ivosevic@pef.uns.ac.rs::206e6432-12dd-4ccb-bd3d-52c45edc72a0" providerId="AD" clId="Web-{B3B024E0-ECC4-4D33-87A2-CC77D33E41F3}" dt="2021-12-08T22:59:49.496" v="4" actId="20577"/>
        <pc:sldMkLst>
          <pc:docMk/>
          <pc:sldMk cId="3233497040" sldId="349"/>
        </pc:sldMkLst>
        <pc:spChg chg="mod">
          <ac:chgData name="Danka Ivošević" userId="S::danka.ivosevic@pef.uns.ac.rs::206e6432-12dd-4ccb-bd3d-52c45edc72a0" providerId="AD" clId="Web-{B3B024E0-ECC4-4D33-87A2-CC77D33E41F3}" dt="2021-12-08T22:59:49.496" v="4" actId="20577"/>
          <ac:spMkLst>
            <pc:docMk/>
            <pc:sldMk cId="3233497040" sldId="349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08:21.994" v="126" actId="20577"/>
        <pc:sldMkLst>
          <pc:docMk/>
          <pc:sldMk cId="338852943" sldId="351"/>
        </pc:sldMkLst>
        <pc:spChg chg="mod">
          <ac:chgData name="Danka Ivošević" userId="S::danka.ivosevic@pef.uns.ac.rs::206e6432-12dd-4ccb-bd3d-52c45edc72a0" providerId="AD" clId="Web-{B3B024E0-ECC4-4D33-87A2-CC77D33E41F3}" dt="2021-12-08T23:08:21.994" v="126" actId="20577"/>
          <ac:spMkLst>
            <pc:docMk/>
            <pc:sldMk cId="338852943" sldId="351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11:32.019" v="147" actId="20577"/>
        <pc:sldMkLst>
          <pc:docMk/>
          <pc:sldMk cId="903047239" sldId="352"/>
        </pc:sldMkLst>
        <pc:spChg chg="mod">
          <ac:chgData name="Danka Ivošević" userId="S::danka.ivosevic@pef.uns.ac.rs::206e6432-12dd-4ccb-bd3d-52c45edc72a0" providerId="AD" clId="Web-{B3B024E0-ECC4-4D33-87A2-CC77D33E41F3}" dt="2021-12-08T23:11:32.019" v="147" actId="20577"/>
          <ac:spMkLst>
            <pc:docMk/>
            <pc:sldMk cId="903047239" sldId="352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13:54.710" v="160" actId="20577"/>
        <pc:sldMkLst>
          <pc:docMk/>
          <pc:sldMk cId="1891394623" sldId="353"/>
        </pc:sldMkLst>
        <pc:spChg chg="mod">
          <ac:chgData name="Danka Ivošević" userId="S::danka.ivosevic@pef.uns.ac.rs::206e6432-12dd-4ccb-bd3d-52c45edc72a0" providerId="AD" clId="Web-{B3B024E0-ECC4-4D33-87A2-CC77D33E41F3}" dt="2021-12-08T23:13:54.710" v="160" actId="20577"/>
          <ac:spMkLst>
            <pc:docMk/>
            <pc:sldMk cId="1891394623" sldId="353"/>
            <ac:spMk id="5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16:15.651" v="164" actId="20577"/>
        <pc:sldMkLst>
          <pc:docMk/>
          <pc:sldMk cId="905977512" sldId="354"/>
        </pc:sldMkLst>
        <pc:spChg chg="mod">
          <ac:chgData name="Danka Ivošević" userId="S::danka.ivosevic@pef.uns.ac.rs::206e6432-12dd-4ccb-bd3d-52c45edc72a0" providerId="AD" clId="Web-{B3B024E0-ECC4-4D33-87A2-CC77D33E41F3}" dt="2021-12-08T23:16:15.651" v="164" actId="20577"/>
          <ac:spMkLst>
            <pc:docMk/>
            <pc:sldMk cId="905977512" sldId="354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28:14.642" v="343" actId="20577"/>
        <pc:sldMkLst>
          <pc:docMk/>
          <pc:sldMk cId="3776013018" sldId="355"/>
        </pc:sldMkLst>
        <pc:spChg chg="mod">
          <ac:chgData name="Danka Ivošević" userId="S::danka.ivosevic@pef.uns.ac.rs::206e6432-12dd-4ccb-bd3d-52c45edc72a0" providerId="AD" clId="Web-{B3B024E0-ECC4-4D33-87A2-CC77D33E41F3}" dt="2021-12-08T23:28:14.642" v="343" actId="20577"/>
          <ac:spMkLst>
            <pc:docMk/>
            <pc:sldMk cId="3776013018" sldId="355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30:56.366" v="344" actId="20577"/>
        <pc:sldMkLst>
          <pc:docMk/>
          <pc:sldMk cId="1253432914" sldId="356"/>
        </pc:sldMkLst>
        <pc:spChg chg="mod">
          <ac:chgData name="Danka Ivošević" userId="S::danka.ivosevic@pef.uns.ac.rs::206e6432-12dd-4ccb-bd3d-52c45edc72a0" providerId="AD" clId="Web-{B3B024E0-ECC4-4D33-87A2-CC77D33E41F3}" dt="2021-12-08T23:30:56.366" v="344" actId="20577"/>
          <ac:spMkLst>
            <pc:docMk/>
            <pc:sldMk cId="1253432914" sldId="356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39:55.895" v="395" actId="20577"/>
        <pc:sldMkLst>
          <pc:docMk/>
          <pc:sldMk cId="2639171496" sldId="357"/>
        </pc:sldMkLst>
        <pc:spChg chg="mod">
          <ac:chgData name="Danka Ivošević" userId="S::danka.ivosevic@pef.uns.ac.rs::206e6432-12dd-4ccb-bd3d-52c45edc72a0" providerId="AD" clId="Web-{B3B024E0-ECC4-4D33-87A2-CC77D33E41F3}" dt="2021-12-08T23:39:55.895" v="395" actId="20577"/>
          <ac:spMkLst>
            <pc:docMk/>
            <pc:sldMk cId="2639171496" sldId="357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44:38.731" v="532" actId="20577"/>
        <pc:sldMkLst>
          <pc:docMk/>
          <pc:sldMk cId="1746922411" sldId="359"/>
        </pc:sldMkLst>
        <pc:spChg chg="mod">
          <ac:chgData name="Danka Ivošević" userId="S::danka.ivosevic@pef.uns.ac.rs::206e6432-12dd-4ccb-bd3d-52c45edc72a0" providerId="AD" clId="Web-{B3B024E0-ECC4-4D33-87A2-CC77D33E41F3}" dt="2021-12-08T23:44:38.731" v="532" actId="20577"/>
          <ac:spMkLst>
            <pc:docMk/>
            <pc:sldMk cId="1746922411" sldId="359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47:58.508" v="535" actId="20577"/>
        <pc:sldMkLst>
          <pc:docMk/>
          <pc:sldMk cId="2364289243" sldId="360"/>
        </pc:sldMkLst>
        <pc:spChg chg="mod">
          <ac:chgData name="Danka Ivošević" userId="S::danka.ivosevic@pef.uns.ac.rs::206e6432-12dd-4ccb-bd3d-52c45edc72a0" providerId="AD" clId="Web-{B3B024E0-ECC4-4D33-87A2-CC77D33E41F3}" dt="2021-12-08T23:47:58.508" v="535" actId="20577"/>
          <ac:spMkLst>
            <pc:docMk/>
            <pc:sldMk cId="2364289243" sldId="360"/>
            <ac:spMk id="3" creationId="{00000000-0000-0000-0000-000000000000}"/>
          </ac:spMkLst>
        </pc:spChg>
      </pc:sldChg>
      <pc:sldChg chg="modSp">
        <pc:chgData name="Danka Ivošević" userId="S::danka.ivosevic@pef.uns.ac.rs::206e6432-12dd-4ccb-bd3d-52c45edc72a0" providerId="AD" clId="Web-{B3B024E0-ECC4-4D33-87A2-CC77D33E41F3}" dt="2021-12-08T23:01:24.796" v="35" actId="14100"/>
        <pc:sldMkLst>
          <pc:docMk/>
          <pc:sldMk cId="3180976559" sldId="366"/>
        </pc:sldMkLst>
        <pc:spChg chg="mod">
          <ac:chgData name="Danka Ivošević" userId="S::danka.ivosevic@pef.uns.ac.rs::206e6432-12dd-4ccb-bd3d-52c45edc72a0" providerId="AD" clId="Web-{B3B024E0-ECC4-4D33-87A2-CC77D33E41F3}" dt="2021-12-08T23:01:24.796" v="35" actId="14100"/>
          <ac:spMkLst>
            <pc:docMk/>
            <pc:sldMk cId="3180976559" sldId="366"/>
            <ac:spMk id="3" creationId="{00000000-0000-0000-0000-000000000000}"/>
          </ac:spMkLst>
        </pc:spChg>
      </pc:sldChg>
      <pc:sldChg chg="new del">
        <pc:chgData name="Danka Ivošević" userId="S::danka.ivosevic@pef.uns.ac.rs::206e6432-12dd-4ccb-bd3d-52c45edc72a0" providerId="AD" clId="Web-{B3B024E0-ECC4-4D33-87A2-CC77D33E41F3}" dt="2021-12-08T23:07:14.398" v="111"/>
        <pc:sldMkLst>
          <pc:docMk/>
          <pc:sldMk cId="1393506602" sldId="369"/>
        </pc:sldMkLst>
      </pc:sldChg>
      <pc:sldChg chg="delSp modSp new">
        <pc:chgData name="Danka Ivošević" userId="S::danka.ivosevic@pef.uns.ac.rs::206e6432-12dd-4ccb-bd3d-52c45edc72a0" providerId="AD" clId="Web-{B3B024E0-ECC4-4D33-87A2-CC77D33E41F3}" dt="2021-12-08T23:23:00.493" v="320" actId="20577"/>
        <pc:sldMkLst>
          <pc:docMk/>
          <pc:sldMk cId="2889383564" sldId="369"/>
        </pc:sldMkLst>
        <pc:spChg chg="del">
          <ac:chgData name="Danka Ivošević" userId="S::danka.ivosevic@pef.uns.ac.rs::206e6432-12dd-4ccb-bd3d-52c45edc72a0" providerId="AD" clId="Web-{B3B024E0-ECC4-4D33-87A2-CC77D33E41F3}" dt="2021-12-08T23:17:26.513" v="166"/>
          <ac:spMkLst>
            <pc:docMk/>
            <pc:sldMk cId="2889383564" sldId="369"/>
            <ac:spMk id="2" creationId="{B0E8C006-6375-4E66-AD8D-93051E4C7955}"/>
          </ac:spMkLst>
        </pc:spChg>
        <pc:spChg chg="mod">
          <ac:chgData name="Danka Ivošević" userId="S::danka.ivosevic@pef.uns.ac.rs::206e6432-12dd-4ccb-bd3d-52c45edc72a0" providerId="AD" clId="Web-{B3B024E0-ECC4-4D33-87A2-CC77D33E41F3}" dt="2021-12-08T23:23:00.493" v="320" actId="20577"/>
          <ac:spMkLst>
            <pc:docMk/>
            <pc:sldMk cId="2889383564" sldId="369"/>
            <ac:spMk id="3" creationId="{72285F07-94B2-4142-A864-7FBD0FB1A8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1B06E4-349F-4856-BA4B-AE9721F9F93F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B1E2EF-D480-4EA5-A5FF-683F9B4DBB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/>
              <a:t>ВЕЖБЕ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/>
              <a:t>КЛАСИФИКАЦИОНИ СИСТЕМИ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404664"/>
            <a:ext cx="8856984" cy="62646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b="1" dirty="0">
                <a:latin typeface="Arial" pitchFamily="34" charset="0"/>
                <a:cs typeface="Arial" pitchFamily="34" charset="0"/>
              </a:rPr>
              <a:t>(0.04)  Документи према степену довршености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dirty="0">
                <a:latin typeface="Arial" pitchFamily="34" charset="0"/>
                <a:cs typeface="Arial" pitchFamily="34" charset="0"/>
              </a:rPr>
              <a:t>(0.046.3)   Проширена, допуњена издања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b="1" dirty="0">
                <a:latin typeface="Arial" pitchFamily="34" charset="0"/>
                <a:cs typeface="Arial" pitchFamily="34" charset="0"/>
              </a:rPr>
              <a:t>(0.05)   Публикације према врсти корисника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dirty="0">
                <a:latin typeface="Arial" pitchFamily="34" charset="0"/>
                <a:cs typeface="Arial" pitchFamily="34" charset="0"/>
              </a:rPr>
              <a:t>(0.053.2)  Публикације за децу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(02.053.2)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помоћни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број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књига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децу</a:t>
            </a:r>
            <a:r>
              <a:rPr lang="en-US" dirty="0">
                <a:latin typeface="Arial" pitchFamily="34" charset="0"/>
                <a:cs typeface="Arial" pitchFamily="34" charset="0"/>
              </a:rPr>
              <a:t>, а (0.053.2)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само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значи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нешто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децу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али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није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одређено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шта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то</a:t>
            </a:r>
            <a:endParaRPr lang="x-none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x-none" dirty="0">
                <a:latin typeface="Arial" pitchFamily="34" charset="0"/>
                <a:cs typeface="Arial" pitchFamily="34" charset="0"/>
              </a:rPr>
              <a:t>Нпр. 591.5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(02.053.2)</a:t>
            </a:r>
            <a:r>
              <a:rPr lang="x-none" b="1" dirty="0">
                <a:latin typeface="Arial" pitchFamily="34" charset="0"/>
                <a:cs typeface="Arial" pitchFamily="34" charset="0"/>
              </a:rPr>
              <a:t> књига за децу </a:t>
            </a:r>
            <a:r>
              <a:rPr lang="x-none" dirty="0">
                <a:latin typeface="Arial" pitchFamily="34" charset="0"/>
                <a:cs typeface="Arial" pitchFamily="34" charset="0"/>
              </a:rPr>
              <a:t>о животињама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(0.06)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Документи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према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нивоу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излагања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b="1" dirty="0">
                <a:latin typeface="Arial" pitchFamily="34" charset="0"/>
                <a:cs typeface="Arial" pitchFamily="34" charset="0"/>
              </a:rPr>
              <a:t>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доступности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(0.068)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Ретке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публикације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Уникати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Једини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сачувани</a:t>
            </a:r>
            <a:r>
              <a:rPr lang="x-none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примерци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(0.07)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Додатни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матери</a:t>
            </a:r>
            <a:r>
              <a:rPr lang="x-none" b="1" dirty="0">
                <a:latin typeface="Arial" pitchFamily="34" charset="0"/>
                <a:cs typeface="Arial" pitchFamily="34" charset="0"/>
              </a:rPr>
              <a:t>ј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ал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приложен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уз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документ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(0.08)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Сепарати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суплементи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публикације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u="sng" dirty="0" err="1">
                <a:latin typeface="Arial" pitchFamily="34" charset="0"/>
                <a:cs typeface="Arial" pitchFamily="34" charset="0"/>
              </a:rPr>
              <a:t>Општи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помоћни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бројеви</a:t>
            </a:r>
            <a:r>
              <a:rPr lang="x-none" b="1" u="sng" dirty="0">
                <a:latin typeface="Arial" pitchFamily="34" charset="0"/>
                <a:cs typeface="Arial" pitchFamily="34" charset="0"/>
              </a:rPr>
              <a:t> за облик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(01)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Библиографије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>
                <a:latin typeface="Arial" pitchFamily="34" charset="0"/>
                <a:cs typeface="Arial" pitchFamily="34" charset="0"/>
              </a:rPr>
              <a:t>→(048); </a:t>
            </a:r>
            <a:r>
              <a:rPr lang="x-none">
                <a:latin typeface="Arial" pitchFamily="34" charset="0"/>
                <a:cs typeface="Arial" pitchFamily="34" charset="0"/>
              </a:rPr>
              <a:t>011/</a:t>
            </a:r>
            <a:r>
              <a:rPr lang="en-US" dirty="0">
                <a:latin typeface="Arial" pitchFamily="34" charset="0"/>
                <a:cs typeface="Arial" pitchFamily="34" charset="0"/>
              </a:rPr>
              <a:t>016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-&gt;  замењено са (стрелица – упућује са укинутог броја на новоусвојени број истог значења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(02)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Књиге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уопште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(03)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Референтна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дела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(031)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Енциклопедије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8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8784976" cy="5688632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(031.038)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Вишетомне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енциклопедије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(035)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Приручници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(038) 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Речници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b="1" dirty="0">
                <a:latin typeface="Arial" pitchFamily="34" charset="0"/>
                <a:cs typeface="Arial" pitchFamily="34" charset="0"/>
              </a:rPr>
              <a:t>(04)   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Сепарати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(043.3)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Дисертације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(048)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Библиографски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описи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Апстракти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Резимеи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Прегледи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b="1" dirty="0">
                <a:latin typeface="Arial" pitchFamily="34" charset="0"/>
                <a:cs typeface="Arial" pitchFamily="34" charset="0"/>
              </a:rPr>
              <a:t>(05)   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Серијске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публикације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Периодика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(051)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Периодичне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публикације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(у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ужем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смислу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Дневне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новине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Часописи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(054)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Новине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(058)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Годишњаци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Адресари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en-US" sz="2900" dirty="0">
                <a:latin typeface="Arial" pitchFamily="34" charset="0"/>
                <a:cs typeface="Arial" pitchFamily="34" charset="0"/>
              </a:rPr>
              <a:t>(059)  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Алманаси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dirty="0" err="1">
                <a:latin typeface="Arial" pitchFamily="34" charset="0"/>
                <a:cs typeface="Arial" pitchFamily="34" charset="0"/>
              </a:rPr>
              <a:t>Календари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900" b="1" dirty="0">
                <a:latin typeface="Arial" pitchFamily="34" charset="0"/>
                <a:cs typeface="Arial" pitchFamily="34" charset="0"/>
              </a:rPr>
              <a:t>(06)  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Публикације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друштава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>
                <a:latin typeface="Arial" pitchFamily="34" charset="0"/>
                <a:cs typeface="Arial" pitchFamily="34" charset="0"/>
              </a:rPr>
              <a:t>организација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856984" cy="5472608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(07)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Публикације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обуку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подучавање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учење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вежбање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(075.2)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Уџбеници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основну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школу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Буквари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(075.3)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Уџбеници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средњу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школу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(075.8)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Факултетски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800" dirty="0">
                <a:latin typeface="Arial" pitchFamily="34" charset="0"/>
                <a:cs typeface="Arial" pitchFamily="34" charset="0"/>
              </a:rPr>
              <a:t>и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високошколски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уџбеници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(076)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Приручници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практичну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обуку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вежбе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→   (035); (083.13)</a:t>
            </a:r>
          </a:p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(08) 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Сабрана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дела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Обрасци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Спискови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Илустрације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Пословне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публикације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(081)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Индивидуалне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полиграфије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Сабрана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дела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једног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аутора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(081.1)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Сабрана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дела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(081.2)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Изабрана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дела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(082)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Колективне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полиграфије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Сабрана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дела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више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аутора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(09) 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Излагање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у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историјском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облику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Правни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историјски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извори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(091)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Историјско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излагање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у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ужем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смислу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→  93/94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(092)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Биографско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излагање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→   929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03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8715436" cy="6357982"/>
          </a:xfrm>
        </p:spPr>
        <p:txBody>
          <a:bodyPr numCol="1">
            <a:normAutofit fontScale="92500" lnSpcReduction="20000"/>
          </a:bodyPr>
          <a:lstStyle/>
          <a:p>
            <a:r>
              <a:rPr lang="en-US" b="1" u="sng" dirty="0">
                <a:latin typeface="Arial" pitchFamily="34" charset="0"/>
                <a:cs typeface="Arial" pitchFamily="34" charset="0"/>
              </a:rPr>
              <a:t>ТАБЕЛА 1е ОПШТИ ПОМОЋНИ БРОЈЕВИ ЗА МЕСТО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  (1/9)</a:t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r>
              <a:rPr lang="en-US" b="1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x-none" b="1" dirty="0">
                <a:latin typeface="Arial" pitchFamily="34" charset="0"/>
                <a:cs typeface="Arial" pitchFamily="34" charset="0"/>
              </a:rPr>
              <a:t>(1)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Место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простор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уопште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Одређивање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места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Орјентација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(1:…)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Једно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место</a:t>
            </a:r>
            <a:r>
              <a:rPr lang="en-US" dirty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односу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друго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</a:t>
            </a:r>
            <a:r>
              <a:rPr lang="x-none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(44:450)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Односи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Француске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Италије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(1=…)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Место</a:t>
            </a:r>
            <a:r>
              <a:rPr lang="en-US" dirty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односу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расу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Етничке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зоне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x-none" dirty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(494=112.2)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Немачка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Швајцарска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Специјални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помоћни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бројеви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(1-0/-9)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Границе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просторни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облици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разних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врста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err="1">
                <a:latin typeface="Arial" pitchFamily="34" charset="0"/>
                <a:cs typeface="Arial" pitchFamily="34" charset="0"/>
              </a:rPr>
              <a:t>Специјални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помоћни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бројеви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(-0/-9)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могу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комбиновати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(2/9)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општим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помоћним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бројевима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означавање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делова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или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аспеката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посебних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области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Могу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користе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(1), у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општем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значењу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нпр</a:t>
            </a:r>
            <a:r>
              <a:rPr lang="en-US" dirty="0">
                <a:latin typeface="Arial" pitchFamily="34" charset="0"/>
                <a:cs typeface="Arial" pitchFamily="34" charset="0"/>
              </a:rPr>
              <a:t>. (1-04)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Границе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уопште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(430-04)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Границе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Немачке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91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8856984" cy="568863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Општи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помоћни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бројеви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(100)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Опште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као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место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Међународно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Све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земље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уопште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три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земље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могу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бити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означене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општим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помоћним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бројевима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појединачне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земље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више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од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три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земље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једна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или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свака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бити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означена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односу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(100).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Збир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свих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или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више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земаља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означава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само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(100)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(15)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Универзум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небески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космички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простор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уопште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Локалитети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изван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земље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(2)  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Физиографско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означавање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(20)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Екосфера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(3)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Места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античког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средњoвековног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света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(4/9)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Земље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b="1" dirty="0">
                <a:latin typeface="Arial" pitchFamily="34" charset="0"/>
                <a:cs typeface="Arial" pitchFamily="34" charset="0"/>
              </a:rPr>
              <a:t>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места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савременог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света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(4)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Европа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(41)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Британска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острва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Велика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Британија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Ирска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мања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острва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(410)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Уједињено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Краљевство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Велике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Британије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Северне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Ирске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(430)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Немачка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Савезна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Република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Немачка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67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(436)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Аустрија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(437)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Чехословачка</a:t>
            </a:r>
            <a:r>
              <a:rPr lang="en-US" dirty="0">
                <a:latin typeface="Arial" pitchFamily="34" charset="0"/>
                <a:cs typeface="Arial" pitchFamily="34" charset="0"/>
              </a:rPr>
              <a:t>(1918-1992)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(437.3)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Чешка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република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(44)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Француска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(450)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Италија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(460)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Шпанија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(47+57)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Бивши</a:t>
            </a:r>
            <a:r>
              <a:rPr lang="en-US" dirty="0">
                <a:latin typeface="Arial" pitchFamily="34" charset="0"/>
                <a:cs typeface="Arial" pitchFamily="34" charset="0"/>
              </a:rPr>
              <a:t> СССР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(48)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Скандинавске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земље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(497)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Балканке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државе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уопште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Заједница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Србије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Црне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Горе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Југославија</a:t>
            </a:r>
            <a:r>
              <a:rPr lang="en-US" dirty="0">
                <a:latin typeface="Arial" pitchFamily="34" charset="0"/>
                <a:cs typeface="Arial" pitchFamily="34" charset="0"/>
              </a:rPr>
              <a:t>…..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(497.11)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Србија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(497.113)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Војводина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(497.115)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Косово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(497.12)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Словенија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en-US" dirty="0">
                <a:latin typeface="Arial" pitchFamily="34" charset="0"/>
                <a:cs typeface="Arial" pitchFamily="34" charset="0"/>
              </a:rPr>
              <a:t> 1991.)  →(497.4)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(497.13)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Хрватска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en-US" dirty="0">
                <a:latin typeface="Arial" pitchFamily="34" charset="0"/>
                <a:cs typeface="Arial" pitchFamily="34" charset="0"/>
              </a:rPr>
              <a:t> 1991.)  →(497.5)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(497.15)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Босна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Херцеговина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en-US" dirty="0">
                <a:latin typeface="Arial" pitchFamily="34" charset="0"/>
                <a:cs typeface="Arial" pitchFamily="34" charset="0"/>
              </a:rPr>
              <a:t> 1991.)  →(497.6)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(497.16)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Црна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Гора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en-US" dirty="0">
                <a:latin typeface="Arial" pitchFamily="34" charset="0"/>
                <a:cs typeface="Arial" pitchFamily="34" charset="0"/>
              </a:rPr>
              <a:t> 1991.) 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(497.17)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Македонија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en-US" dirty="0">
                <a:latin typeface="Arial" pitchFamily="34" charset="0"/>
                <a:cs typeface="Arial" pitchFamily="34" charset="0"/>
              </a:rPr>
              <a:t> 1991.)  →(497.7)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231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784976" cy="4572000"/>
          </a:xfrm>
        </p:spPr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(5) 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Азија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(6) 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Африка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(7)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Северна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Средња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Америка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(71)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Канада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(728)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Државе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централне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Америке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(73)  САД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(8) 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Јужна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Америка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(9)  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Државе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региони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Јужног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Пацифика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Аустралије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Арктик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Антарктик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3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358" y="116632"/>
            <a:ext cx="9036496" cy="7560840"/>
          </a:xfrm>
        </p:spPr>
        <p:txBody>
          <a:bodyPr numCol="1">
            <a:normAutofit fontScale="55000" lnSpcReduction="20000"/>
          </a:bodyPr>
          <a:lstStyle/>
          <a:p>
            <a:pPr algn="ctr">
              <a:buNone/>
            </a:pPr>
            <a:r>
              <a:rPr lang="sr-Latn-CS" sz="4200" b="1" u="sng" dirty="0">
                <a:latin typeface="Arial" pitchFamily="34" charset="0"/>
                <a:cs typeface="Arial" pitchFamily="34" charset="0"/>
              </a:rPr>
              <a:t>ТАБЕЛА 1ф. ОПШТИ ПОМОЋНИ БРОЈЕВИ ЗА РАСУ, ЕТНИЧКУ ГРУПУ И НАЦИОНАЛНОСТ   </a:t>
            </a:r>
            <a:r>
              <a:rPr lang="sr-Latn-CS" sz="4200" b="1" dirty="0">
                <a:latin typeface="Arial" pitchFamily="34" charset="0"/>
                <a:cs typeface="Arial" pitchFamily="34" charset="0"/>
              </a:rPr>
              <a:t>(=...)</a:t>
            </a:r>
            <a:endParaRPr lang="x-none" sz="42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x-none" b="1" dirty="0"/>
          </a:p>
          <a:p>
            <a:pPr algn="ctr">
              <a:buNone/>
            </a:pPr>
            <a:endParaRPr lang="en-US" sz="4400" dirty="0">
              <a:latin typeface="Arial" pitchFamily="34" charset="0"/>
              <a:cs typeface="Arial" pitchFamily="34" charset="0"/>
            </a:endParaRPr>
          </a:p>
          <a:p>
            <a:r>
              <a:rPr lang="x-none" sz="4400" dirty="0">
                <a:latin typeface="Arial" pitchFamily="34" charset="0"/>
                <a:cs typeface="Arial" pitchFamily="34" charset="0"/>
              </a:rPr>
              <a:t>Општи помоћни бројеви за етничку групу и националност означавају националност или етнички аспект предмета означеног главним УДК бројем. Изведени су најчешће из општих помоћних бројева за језик =...</a:t>
            </a:r>
          </a:p>
          <a:p>
            <a:endParaRPr lang="x-none" sz="4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(=081) Примитивне расе и народи</a:t>
            </a: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(=084) Високо развијени народи</a:t>
            </a:r>
          </a:p>
          <a:p>
            <a:pPr>
              <a:buNone/>
            </a:pPr>
            <a:endParaRPr lang="x-none" sz="4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(=1:1/9) Народи повезани посебним местима</a:t>
            </a:r>
          </a:p>
          <a:p>
            <a:pPr>
              <a:buNone/>
            </a:pPr>
            <a:r>
              <a:rPr lang="sr-Cyrl-CS" sz="4400" dirty="0">
                <a:latin typeface="Arial" pitchFamily="34" charset="0"/>
                <a:cs typeface="Arial" pitchFamily="34" charset="0"/>
              </a:rPr>
              <a:t>Н</a:t>
            </a:r>
            <a:r>
              <a:rPr lang="x-none" sz="4400" dirty="0">
                <a:latin typeface="Arial" pitchFamily="34" charset="0"/>
                <a:cs typeface="Arial" pitchFamily="34" charset="0"/>
              </a:rPr>
              <a:t>пр. (=1:100) Космополите</a:t>
            </a: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          (=1:210.7) Острвљани</a:t>
            </a: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(=1:3) Поједини народи Старог света</a:t>
            </a: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(=1:37) Становници Старог Рима</a:t>
            </a: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(=1:4/9) Поједини народи савременог света</a:t>
            </a:r>
          </a:p>
          <a:p>
            <a:pPr>
              <a:buNone/>
            </a:pPr>
            <a:r>
              <a:rPr lang="x-none" sz="4400" dirty="0">
                <a:latin typeface="Arial" pitchFamily="34" charset="0"/>
                <a:cs typeface="Arial" pitchFamily="34" charset="0"/>
              </a:rPr>
              <a:t>(=1:493) Белгијанци</a:t>
            </a:r>
          </a:p>
          <a:p>
            <a:endParaRPr lang="en-US" dirty="0"/>
          </a:p>
          <a:p>
            <a:pPr>
              <a:buNone/>
            </a:pPr>
            <a:br>
              <a:rPr lang="sr-Latn-C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89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9144000" cy="5760640"/>
          </a:xfrm>
        </p:spPr>
        <p:txBody>
          <a:bodyPr>
            <a:normAutofit/>
          </a:bodyPr>
          <a:lstStyle/>
          <a:p>
            <a:r>
              <a:rPr lang="x-none" dirty="0"/>
              <a:t>Специјални помоћни бројеви</a:t>
            </a:r>
          </a:p>
          <a:p>
            <a:pPr>
              <a:buNone/>
            </a:pPr>
            <a:r>
              <a:rPr lang="x-none" dirty="0"/>
              <a:t>(=1-5) Колонијалне расе и народи</a:t>
            </a:r>
          </a:p>
          <a:p>
            <a:pPr>
              <a:buNone/>
            </a:pPr>
            <a:r>
              <a:rPr lang="x-none" dirty="0"/>
              <a:t>(=1-81) Староседелачке (домородачке) расе и народи</a:t>
            </a:r>
          </a:p>
          <a:p>
            <a:pPr>
              <a:buNone/>
            </a:pPr>
            <a:endParaRPr lang="x-none" dirty="0"/>
          </a:p>
          <a:p>
            <a:pPr>
              <a:buNone/>
            </a:pPr>
            <a:endParaRPr lang="x-none" dirty="0"/>
          </a:p>
          <a:p>
            <a:pPr>
              <a:buFont typeface="Wingdings" pitchFamily="2" charset="2"/>
              <a:buChar char="§"/>
            </a:pPr>
            <a:r>
              <a:rPr lang="x-none" dirty="0"/>
              <a:t>Општи помоћни бројеви</a:t>
            </a:r>
            <a:endParaRPr lang="en-US" dirty="0"/>
          </a:p>
          <a:p>
            <a:pPr>
              <a:buNone/>
            </a:pPr>
            <a:r>
              <a:rPr lang="sr-Latn-CS" dirty="0"/>
              <a:t>(=11/=19)   Бела раса уопште</a:t>
            </a:r>
            <a:endParaRPr lang="en-US" dirty="0"/>
          </a:p>
          <a:p>
            <a:pPr>
              <a:buNone/>
            </a:pPr>
            <a:r>
              <a:rPr lang="sr-Latn-CS" dirty="0"/>
              <a:t>(=11/=2)   Индо-европске расе и народи</a:t>
            </a:r>
            <a:endParaRPr lang="en-US" dirty="0"/>
          </a:p>
          <a:p>
            <a:pPr>
              <a:buNone/>
            </a:pPr>
            <a:r>
              <a:rPr lang="sr-Latn-CS" dirty="0"/>
              <a:t>(=2/=8)     Орјенталне, афричке и друге расе и народи</a:t>
            </a: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sr-Latn-CS" dirty="0"/>
              <a:t>нпр.  (=16)   Словенске расе и народи</a:t>
            </a:r>
            <a:endParaRPr lang="en-US" dirty="0"/>
          </a:p>
          <a:p>
            <a:pPr>
              <a:buNone/>
            </a:pPr>
            <a:r>
              <a:rPr lang="sr-Latn-CS" dirty="0"/>
              <a:t>(=163.41)    Срби</a:t>
            </a:r>
            <a:endParaRPr lang="en-U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649420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964488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CS" b="1" u="sng" dirty="0"/>
              <a:t>ТАБЕЛА 1г. ОПШТИ ПОМОЋНИ БРОЈЕВИ ЗА ВРЕМЕ</a:t>
            </a:r>
            <a:r>
              <a:rPr lang="sr-Latn-CS" b="1" dirty="0"/>
              <a:t>  „...“</a:t>
            </a:r>
            <a:endParaRPr lang="x-none" b="1" dirty="0"/>
          </a:p>
          <a:p>
            <a:pPr>
              <a:buNone/>
            </a:pPr>
            <a:endParaRPr lang="en-US" dirty="0"/>
          </a:p>
          <a:p>
            <a:pPr algn="just"/>
            <a:r>
              <a:rPr lang="x-none" dirty="0"/>
              <a:t>Општи помоћни бројеви за време означавају датум, тренутак или временски период за предмет представљен главним УДК бројем</a:t>
            </a:r>
          </a:p>
          <a:p>
            <a:pPr algn="just"/>
            <a:r>
              <a:rPr lang="x-none" dirty="0"/>
              <a:t>Тачка се користи за одвајање временских елемената различите важности, а не после сваке три цифре. </a:t>
            </a:r>
            <a:r>
              <a:rPr lang="sr-Cyrl-CS" dirty="0"/>
              <a:t>К</a:t>
            </a:r>
            <a:r>
              <a:rPr lang="x-none" dirty="0"/>
              <a:t>ористе се само арапски бројеви.</a:t>
            </a:r>
          </a:p>
          <a:p>
            <a:pPr algn="just"/>
            <a:r>
              <a:rPr lang="x-none" dirty="0"/>
              <a:t>Датуми се означавају навођењем уобичајених календарских ознака, по редоследу: година, месец, дан</a:t>
            </a:r>
          </a:p>
          <a:p>
            <a:pPr algn="just"/>
            <a:r>
              <a:rPr lang="sr-Cyrl-CS" dirty="0"/>
              <a:t>Н</a:t>
            </a:r>
            <a:r>
              <a:rPr lang="x-none" dirty="0"/>
              <a:t>пр. “1898.12.11” – 11. децембар 1898. године </a:t>
            </a:r>
          </a:p>
          <a:p>
            <a:pPr algn="just"/>
            <a:r>
              <a:rPr lang="x-none" dirty="0"/>
              <a:t>“0435.08.04” – 4. август 435. године нове ере</a:t>
            </a:r>
          </a:p>
          <a:p>
            <a:pPr algn="just"/>
            <a:r>
              <a:rPr lang="x-none" dirty="0"/>
              <a:t>“-0054” – 54 године п.н.е.</a:t>
            </a:r>
          </a:p>
          <a:p>
            <a:pPr algn="just"/>
            <a:r>
              <a:rPr lang="x-none" dirty="0"/>
              <a:t>“+0054” – 54 године н.е.</a:t>
            </a:r>
          </a:p>
          <a:p>
            <a:pPr algn="just"/>
            <a:r>
              <a:rPr lang="x-none" dirty="0"/>
              <a:t>“-” Антика</a:t>
            </a:r>
            <a:r>
              <a:rPr lang="x-none"/>
              <a:t>. Прехришћанско </a:t>
            </a:r>
            <a:r>
              <a:rPr lang="x-none" dirty="0"/>
              <a:t>доба</a:t>
            </a:r>
          </a:p>
          <a:p>
            <a:pPr algn="just"/>
            <a:r>
              <a:rPr lang="x-none" dirty="0"/>
              <a:t>“+” Нова ера. Хришћанско доба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8401080" cy="6072230"/>
          </a:xfrm>
        </p:spPr>
        <p:txBody>
          <a:bodyPr vert="horz" lIns="91440" tIns="45720" rIns="91440" bIns="45720" anchor="t">
            <a:normAutofit/>
          </a:bodyPr>
          <a:lstStyle/>
          <a:p>
            <a:endParaRPr lang="sr-Cyrl-CS" sz="1200" b="1" dirty="0">
              <a:latin typeface="Cambria"/>
              <a:ea typeface="Cambria"/>
            </a:endParaRPr>
          </a:p>
          <a:p>
            <a:r>
              <a:rPr lang="sr-Cyrl-CS" sz="1200" b="1" dirty="0">
                <a:latin typeface="Cambria"/>
                <a:ea typeface="Cambria"/>
              </a:rPr>
              <a:t>Статус предмета: Обавезан</a:t>
            </a:r>
            <a:endParaRPr lang="en-US" sz="1200" b="1" dirty="0">
              <a:latin typeface="Cambria"/>
              <a:ea typeface="Cambria"/>
            </a:endParaRPr>
          </a:p>
          <a:p>
            <a:r>
              <a:rPr lang="sr-Cyrl-CS" sz="1200" b="1" dirty="0">
                <a:latin typeface="Cambria"/>
                <a:ea typeface="Cambria"/>
              </a:rPr>
              <a:t>Број ЕСПБ</a:t>
            </a:r>
            <a:r>
              <a:rPr lang="sr-Latn-CS" sz="1200" b="1" dirty="0">
                <a:latin typeface="Cambria"/>
                <a:ea typeface="Cambria"/>
              </a:rPr>
              <a:t>: </a:t>
            </a:r>
            <a:r>
              <a:rPr lang="sr-Cyrl-CS" sz="1200" b="1" dirty="0">
                <a:latin typeface="Cambria"/>
                <a:ea typeface="Cambria"/>
              </a:rPr>
              <a:t>5</a:t>
            </a:r>
            <a:endParaRPr lang="en-US" sz="1200" b="1" dirty="0">
              <a:latin typeface="Cambria"/>
              <a:ea typeface="Cambria"/>
            </a:endParaRPr>
          </a:p>
          <a:p>
            <a:r>
              <a:rPr lang="sr-Cyrl-CS" sz="1200" b="1" dirty="0">
                <a:latin typeface="Cambria"/>
                <a:ea typeface="Cambria"/>
              </a:rPr>
              <a:t>Литература:</a:t>
            </a:r>
            <a:endParaRPr lang="en-US" sz="120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-Latn-CS" sz="1200" dirty="0">
                <a:latin typeface="Cambria"/>
                <a:ea typeface="+mn-lt"/>
                <a:cs typeface="+mn-lt"/>
              </a:rPr>
              <a:t>1. </a:t>
            </a:r>
            <a:r>
              <a:rPr lang="sr-Latn-CS" sz="1200" dirty="0" err="1">
                <a:latin typeface="Cambria"/>
                <a:ea typeface="+mn-lt"/>
                <a:cs typeface="+mn-lt"/>
              </a:rPr>
              <a:t>Булајић</a:t>
            </a:r>
            <a:r>
              <a:rPr lang="sr-Latn-CS" sz="1200" dirty="0">
                <a:latin typeface="Cambria"/>
                <a:ea typeface="+mn-lt"/>
                <a:cs typeface="+mn-lt"/>
              </a:rPr>
              <a:t>, В. (2009). 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УДК у </a:t>
            </a:r>
            <a:r>
              <a:rPr lang="sr-Latn-CS" sz="1200" i="1" dirty="0" err="1">
                <a:latin typeface="Cambria"/>
                <a:ea typeface="+mn-lt"/>
                <a:cs typeface="+mn-lt"/>
              </a:rPr>
              <a:t>теорији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 и </a:t>
            </a:r>
            <a:r>
              <a:rPr lang="sr-Latn-CS" sz="1200" i="1" dirty="0" err="1">
                <a:latin typeface="Cambria"/>
                <a:ea typeface="+mn-lt"/>
                <a:cs typeface="+mn-lt"/>
              </a:rPr>
              <a:t>пракси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 : </a:t>
            </a:r>
            <a:r>
              <a:rPr lang="sr-Latn-CS" sz="1200" i="1" dirty="0" err="1">
                <a:latin typeface="Cambria"/>
                <a:ea typeface="+mn-lt"/>
                <a:cs typeface="+mn-lt"/>
              </a:rPr>
              <a:t>приручник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 </a:t>
            </a:r>
            <a:r>
              <a:rPr lang="sr-Latn-CS" sz="1200" i="1" dirty="0" err="1">
                <a:latin typeface="Cambria"/>
                <a:ea typeface="+mn-lt"/>
                <a:cs typeface="+mn-lt"/>
              </a:rPr>
              <a:t>за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 </a:t>
            </a:r>
            <a:r>
              <a:rPr lang="sr-Latn-CS" sz="1200" i="1" dirty="0" err="1">
                <a:latin typeface="Cambria"/>
                <a:ea typeface="+mn-lt"/>
                <a:cs typeface="+mn-lt"/>
              </a:rPr>
              <a:t>библиотекаре</a:t>
            </a:r>
            <a:r>
              <a:rPr lang="sr-Latn-CS" sz="1200" dirty="0">
                <a:latin typeface="Cambria"/>
                <a:ea typeface="+mn-lt"/>
                <a:cs typeface="+mn-lt"/>
              </a:rPr>
              <a:t>. </a:t>
            </a:r>
            <a:r>
              <a:rPr lang="sr-Latn-CS" sz="1200" dirty="0" err="1">
                <a:latin typeface="Cambria"/>
                <a:ea typeface="+mn-lt"/>
                <a:cs typeface="+mn-lt"/>
              </a:rPr>
              <a:t>Београд</a:t>
            </a:r>
            <a:r>
              <a:rPr lang="sr-Latn-CS" sz="1200" dirty="0">
                <a:latin typeface="Cambria"/>
                <a:ea typeface="+mn-lt"/>
                <a:cs typeface="+mn-lt"/>
              </a:rPr>
              <a:t>: </a:t>
            </a:r>
            <a:r>
              <a:rPr lang="sr-Latn-CS" sz="1200" dirty="0" err="1">
                <a:latin typeface="Cambria"/>
                <a:ea typeface="+mn-lt"/>
                <a:cs typeface="+mn-lt"/>
              </a:rPr>
              <a:t>Hesperiaedu</a:t>
            </a:r>
            <a:r>
              <a:rPr lang="sr-Latn-CS" sz="1200" dirty="0">
                <a:latin typeface="Cambria"/>
                <a:ea typeface="+mn-lt"/>
                <a:cs typeface="+mn-lt"/>
              </a:rPr>
              <a:t>.</a:t>
            </a:r>
            <a:endParaRPr lang="en-US" sz="120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" sz="1200">
                <a:latin typeface="Cambria"/>
                <a:ea typeface="+mn-lt"/>
                <a:cs typeface="+mn-lt"/>
              </a:rPr>
              <a:t>2. Тодоровић</a:t>
            </a:r>
            <a:r>
              <a:rPr lang="sr-Latn-CS" sz="1200" dirty="0">
                <a:latin typeface="Cambria"/>
                <a:ea typeface="+mn-lt"/>
                <a:cs typeface="+mn-lt"/>
              </a:rPr>
              <a:t>, С. (2001)</a:t>
            </a:r>
            <a:r>
              <a:rPr lang="sr" sz="1200">
                <a:latin typeface="Cambria"/>
                <a:ea typeface="+mn-lt"/>
                <a:cs typeface="+mn-lt"/>
              </a:rPr>
              <a:t>. </a:t>
            </a:r>
            <a:r>
              <a:rPr lang="sr" sz="1200" i="1">
                <a:latin typeface="Cambria"/>
                <a:ea typeface="+mn-lt"/>
                <a:cs typeface="+mn-lt"/>
              </a:rPr>
              <a:t>Стручна класификација по систему УДК</a:t>
            </a:r>
            <a:r>
              <a:rPr lang="sr" sz="1200">
                <a:latin typeface="Cambria"/>
                <a:ea typeface="+mn-lt"/>
                <a:cs typeface="+mn-lt"/>
              </a:rPr>
              <a:t>. Београд: Народна библиотека Србије.</a:t>
            </a:r>
            <a:endParaRPr lang="en-US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" sz="1200">
                <a:latin typeface="Cambria"/>
                <a:ea typeface="+mn-lt"/>
                <a:cs typeface="+mn-lt"/>
              </a:rPr>
              <a:t>3. Брковић</a:t>
            </a:r>
            <a:r>
              <a:rPr lang="sr-Latn-CS" sz="1200" dirty="0">
                <a:latin typeface="Cambria"/>
                <a:ea typeface="+mn-lt"/>
                <a:cs typeface="+mn-lt"/>
              </a:rPr>
              <a:t>, Љ. (1997)</a:t>
            </a:r>
            <a:r>
              <a:rPr lang="sr" sz="1200">
                <a:latin typeface="Cambria"/>
                <a:ea typeface="+mn-lt"/>
                <a:cs typeface="+mn-lt"/>
              </a:rPr>
              <a:t>.  </a:t>
            </a:r>
            <a:r>
              <a:rPr lang="sr" sz="1200" i="1">
                <a:latin typeface="Cambria"/>
                <a:ea typeface="+mn-lt"/>
                <a:cs typeface="+mn-lt"/>
              </a:rPr>
              <a:t>Предметна класификација- предметни каталог</a:t>
            </a:r>
            <a:r>
              <a:rPr lang="sr" sz="1200">
                <a:latin typeface="Cambria"/>
                <a:ea typeface="+mn-lt"/>
                <a:cs typeface="+mn-lt"/>
              </a:rPr>
              <a:t>. Београд: Народна библиотека Србије.</a:t>
            </a:r>
            <a:endParaRPr lang="en-US">
              <a:latin typeface="Cambria"/>
              <a:ea typeface="+mn-lt"/>
              <a:cs typeface="+mn-lt"/>
            </a:endParaRPr>
          </a:p>
          <a:p>
            <a:pPr marL="0" indent="0">
              <a:buNone/>
            </a:pPr>
            <a:r>
              <a:rPr lang="sr-Latn-CS" sz="1200" i="1" dirty="0">
                <a:latin typeface="Cambria"/>
                <a:ea typeface="+mn-lt"/>
                <a:cs typeface="+mn-lt"/>
              </a:rPr>
              <a:t>4. Univerzalna decimalna klasifikacija</a:t>
            </a:r>
            <a:r>
              <a:rPr lang="sr" sz="1200" i="1" dirty="0">
                <a:latin typeface="Cambria"/>
                <a:ea typeface="+mn-lt"/>
                <a:cs typeface="+mn-lt"/>
              </a:rPr>
              <a:t>. 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Deo</a:t>
            </a:r>
            <a:r>
              <a:rPr lang="sr" sz="1200" i="1" dirty="0">
                <a:latin typeface="Cambria"/>
                <a:ea typeface="+mn-lt"/>
                <a:cs typeface="+mn-lt"/>
              </a:rPr>
              <a:t> 1, </a:t>
            </a:r>
            <a:r>
              <a:rPr lang="sr-Latn-CS" sz="1200" i="1" dirty="0">
                <a:latin typeface="Cambria"/>
                <a:ea typeface="+mn-lt"/>
                <a:cs typeface="+mn-lt"/>
              </a:rPr>
              <a:t>Sistematske tablice</a:t>
            </a:r>
            <a:r>
              <a:rPr lang="sr" sz="1200" dirty="0">
                <a:latin typeface="Cambria"/>
                <a:ea typeface="+mn-lt"/>
                <a:cs typeface="+mn-lt"/>
              </a:rPr>
              <a:t>.</a:t>
            </a:r>
            <a:r>
              <a:rPr lang="sr-Latn-CS" sz="1200" dirty="0">
                <a:latin typeface="Cambria"/>
                <a:ea typeface="+mn-lt"/>
                <a:cs typeface="+mn-lt"/>
              </a:rPr>
              <a:t> (2004)</a:t>
            </a:r>
            <a:r>
              <a:rPr lang="sr" sz="1200">
                <a:latin typeface="Cambria"/>
                <a:ea typeface="+mn-lt"/>
                <a:cs typeface="+mn-lt"/>
              </a:rPr>
              <a:t>. Beograd : Yubin.</a:t>
            </a:r>
            <a:endParaRPr lang="en-US">
              <a:latin typeface="Cambria"/>
            </a:endParaRPr>
          </a:p>
          <a:p>
            <a:pPr marL="0" indent="0">
              <a:buNone/>
            </a:pPr>
            <a:endParaRPr lang="sr" sz="1200" dirty="0">
              <a:latin typeface="Perpetua"/>
              <a:ea typeface="Cambria"/>
            </a:endParaRPr>
          </a:p>
          <a:p>
            <a:r>
              <a:rPr lang="en-US" sz="1200" b="1" dirty="0" err="1">
                <a:latin typeface="Cambria"/>
                <a:ea typeface="Cambria"/>
              </a:rPr>
              <a:t>Предавања</a:t>
            </a:r>
            <a:r>
              <a:rPr lang="en-US" sz="1200" b="1" dirty="0">
                <a:latin typeface="Cambria"/>
                <a:ea typeface="Cambria"/>
              </a:rPr>
              <a:t>: </a:t>
            </a:r>
            <a:r>
              <a:rPr lang="sr-Cyrl-CS" sz="1200" b="1" dirty="0">
                <a:latin typeface="Cambria"/>
                <a:ea typeface="Cambria"/>
              </a:rPr>
              <a:t>2</a:t>
            </a:r>
            <a:endParaRPr lang="en-US" sz="1200" b="1">
              <a:latin typeface="Cambria"/>
              <a:ea typeface="Cambria"/>
            </a:endParaRPr>
          </a:p>
          <a:p>
            <a:r>
              <a:rPr lang="en-US" sz="1200" b="1" dirty="0" err="1">
                <a:latin typeface="Cambria"/>
                <a:ea typeface="Cambria"/>
              </a:rPr>
              <a:t>Вежбе</a:t>
            </a:r>
            <a:r>
              <a:rPr lang="en-US" sz="1200" b="1" dirty="0">
                <a:latin typeface="Cambria"/>
                <a:ea typeface="Cambria"/>
              </a:rPr>
              <a:t>: </a:t>
            </a:r>
            <a:r>
              <a:rPr lang="sr-Cyrl-CS" sz="1200" b="1" dirty="0">
                <a:latin typeface="Cambria"/>
                <a:ea typeface="Cambria"/>
              </a:rPr>
              <a:t>3</a:t>
            </a:r>
            <a:endParaRPr lang="en-US" sz="1200" b="1">
              <a:latin typeface="Cambria"/>
              <a:ea typeface="Cambria"/>
            </a:endParaRPr>
          </a:p>
          <a:p>
            <a:r>
              <a:rPr lang="sr-Cyrl-CS" sz="1200" b="1" dirty="0">
                <a:latin typeface="Cambria"/>
                <a:ea typeface="Cambria"/>
              </a:rPr>
              <a:t>Методе извођења наставе</a:t>
            </a:r>
            <a:r>
              <a:rPr lang="en-US" sz="1200" b="1" dirty="0">
                <a:latin typeface="Cambria"/>
                <a:ea typeface="Cambria"/>
              </a:rPr>
              <a:t>: </a:t>
            </a:r>
            <a:r>
              <a:rPr lang="sr-Latn-CS" sz="1200" dirty="0">
                <a:latin typeface="Cambria"/>
                <a:ea typeface="Cambria"/>
              </a:rPr>
              <a:t>Предавања,</a:t>
            </a:r>
            <a:r>
              <a:rPr lang="sr-Latn-CS" sz="1200" b="1" dirty="0">
                <a:latin typeface="Cambria"/>
                <a:ea typeface="Cambria"/>
              </a:rPr>
              <a:t> </a:t>
            </a:r>
            <a:r>
              <a:rPr lang="sr-Cyrl-CS" sz="1200" b="1" dirty="0">
                <a:latin typeface="Cambria"/>
                <a:ea typeface="Cambria"/>
              </a:rPr>
              <a:t>обрада грађе</a:t>
            </a:r>
            <a:r>
              <a:rPr lang="sr-Latn-CS" sz="1200" b="1" dirty="0">
                <a:latin typeface="Cambria"/>
                <a:ea typeface="Cambria"/>
              </a:rPr>
              <a:t>, </a:t>
            </a:r>
            <a:r>
              <a:rPr lang="sr-Latn-CS" sz="1200" dirty="0">
                <a:latin typeface="Cambria"/>
                <a:ea typeface="Cambria"/>
              </a:rPr>
              <a:t>студије случаја, претраживање база.</a:t>
            </a:r>
            <a:endParaRPr lang="en-US" sz="1200">
              <a:latin typeface="Cambria"/>
              <a:ea typeface="Cambria"/>
            </a:endParaRPr>
          </a:p>
          <a:p>
            <a:pPr marL="0" indent="0">
              <a:buNone/>
            </a:pPr>
            <a:endParaRPr lang="sr-Latn-CS" sz="1200" dirty="0">
              <a:latin typeface="Cambria"/>
              <a:ea typeface="Cambria"/>
            </a:endParaRPr>
          </a:p>
          <a:p>
            <a:r>
              <a:rPr lang="sr-Cyrl-CS" sz="1200" b="1" dirty="0">
                <a:latin typeface="Cambria"/>
                <a:ea typeface="Cambria"/>
              </a:rPr>
              <a:t>Оцена  знања (максимални број поена 100)</a:t>
            </a:r>
            <a:endParaRPr lang="en-US" sz="1200">
              <a:latin typeface="Cambria"/>
              <a:ea typeface="Cambria"/>
            </a:endParaRPr>
          </a:p>
          <a:p>
            <a:r>
              <a:rPr lang="sr-Cyrl-CS" sz="1200" b="1" dirty="0">
                <a:latin typeface="Cambria"/>
                <a:ea typeface="Cambria"/>
              </a:rPr>
              <a:t>Предиспитне обавезе</a:t>
            </a:r>
          </a:p>
          <a:p>
            <a:pPr marL="273050" indent="-6350">
              <a:buNone/>
            </a:pPr>
            <a:r>
              <a:rPr lang="sr-Cyrl-CS" sz="1200" dirty="0">
                <a:latin typeface="Cambria"/>
                <a:ea typeface="Cambria"/>
              </a:rPr>
              <a:t>- активност у току предавања: </a:t>
            </a:r>
            <a:r>
              <a:rPr lang="sr-Cyrl-CS" sz="1200" b="1" dirty="0">
                <a:latin typeface="Cambria"/>
                <a:ea typeface="Cambria"/>
              </a:rPr>
              <a:t>5 </a:t>
            </a:r>
            <a:r>
              <a:rPr lang="en-US" sz="1200" b="1" dirty="0" err="1">
                <a:latin typeface="Cambria"/>
                <a:ea typeface="Cambria"/>
              </a:rPr>
              <a:t>поена</a:t>
            </a:r>
            <a:endParaRPr lang="en-US" sz="1200" dirty="0" err="1">
              <a:latin typeface="Cambria"/>
              <a:ea typeface="Cambria"/>
            </a:endParaRPr>
          </a:p>
          <a:p>
            <a:pPr marL="273050" indent="-6350">
              <a:buNone/>
            </a:pPr>
            <a:r>
              <a:rPr lang="sr-Cyrl-CS" sz="1200" dirty="0">
                <a:latin typeface="Cambria"/>
                <a:ea typeface="Cambria"/>
              </a:rPr>
              <a:t>- практична настава: </a:t>
            </a:r>
            <a:r>
              <a:rPr lang="sr-Cyrl-CS" sz="1200" b="1" dirty="0">
                <a:latin typeface="Cambria"/>
                <a:ea typeface="Cambria"/>
              </a:rPr>
              <a:t>5 </a:t>
            </a:r>
            <a:r>
              <a:rPr lang="en-US" sz="1200" b="1" dirty="0" err="1">
                <a:latin typeface="Cambria"/>
                <a:ea typeface="Cambria"/>
              </a:rPr>
              <a:t>поена</a:t>
            </a:r>
            <a:endParaRPr lang="en-US" sz="1200">
              <a:latin typeface="Cambria"/>
              <a:ea typeface="Cambria"/>
            </a:endParaRPr>
          </a:p>
          <a:p>
            <a:pPr marL="273050" indent="-6350">
              <a:buNone/>
            </a:pPr>
            <a:r>
              <a:rPr lang="sr-Cyrl-CS" sz="1200" dirty="0">
                <a:latin typeface="Cambria"/>
                <a:ea typeface="Cambria"/>
              </a:rPr>
              <a:t>- семинар-и: </a:t>
            </a:r>
            <a:r>
              <a:rPr lang="sr-Cyrl-CS" sz="1200" b="1" dirty="0">
                <a:latin typeface="Cambria"/>
                <a:ea typeface="Cambria"/>
              </a:rPr>
              <a:t>20 </a:t>
            </a:r>
            <a:r>
              <a:rPr lang="en-US" sz="1200" b="1" dirty="0" err="1">
                <a:latin typeface="Cambria"/>
                <a:ea typeface="Cambria"/>
              </a:rPr>
              <a:t>поена</a:t>
            </a:r>
            <a:endParaRPr lang="en-US" sz="1200">
              <a:latin typeface="Cambria"/>
              <a:ea typeface="Cambria"/>
            </a:endParaRPr>
          </a:p>
          <a:p>
            <a:r>
              <a:rPr lang="en-US" sz="1200" b="1" dirty="0" err="1">
                <a:latin typeface="Cambria"/>
                <a:ea typeface="Cambria"/>
              </a:rPr>
              <a:t>Завршни</a:t>
            </a:r>
            <a:r>
              <a:rPr lang="en-US" sz="1200" b="1" dirty="0">
                <a:latin typeface="Cambria"/>
                <a:ea typeface="Cambria"/>
              </a:rPr>
              <a:t> </a:t>
            </a:r>
            <a:r>
              <a:rPr lang="en-US" sz="1200" b="1" dirty="0" err="1">
                <a:latin typeface="Cambria"/>
                <a:ea typeface="Cambria"/>
              </a:rPr>
              <a:t>испит</a:t>
            </a:r>
            <a:endParaRPr lang="en-US" sz="1200" b="1">
              <a:latin typeface="Cambria"/>
              <a:ea typeface="Cambria"/>
            </a:endParaRPr>
          </a:p>
          <a:p>
            <a:pPr marL="273050" indent="-6350">
              <a:buNone/>
            </a:pPr>
            <a:r>
              <a:rPr lang="sr-Cyrl-CS" sz="1200" dirty="0">
                <a:latin typeface="Cambria"/>
                <a:ea typeface="Cambria"/>
              </a:rPr>
              <a:t>- писмени испит </a:t>
            </a:r>
            <a:r>
              <a:rPr lang="sr-Cyrl-CS" sz="1200" b="1" dirty="0">
                <a:latin typeface="Cambria"/>
                <a:ea typeface="Cambria"/>
              </a:rPr>
              <a:t>20 </a:t>
            </a:r>
            <a:r>
              <a:rPr lang="sr-Cyrl-CS" sz="1200" b="1" dirty="0">
                <a:latin typeface="Cambria"/>
                <a:ea typeface="Cambria"/>
                <a:cs typeface="+mn-lt"/>
              </a:rPr>
              <a:t>поена</a:t>
            </a:r>
            <a:endParaRPr lang="en-US" sz="1200" b="1" dirty="0">
              <a:latin typeface="Cambria"/>
              <a:ea typeface="+mn-lt"/>
              <a:cs typeface="+mn-lt"/>
            </a:endParaRPr>
          </a:p>
          <a:p>
            <a:pPr marL="273050" indent="-6350">
              <a:buNone/>
            </a:pPr>
            <a:r>
              <a:rPr lang="sr-Cyrl-CS" sz="1200" dirty="0">
                <a:latin typeface="Cambria"/>
                <a:ea typeface="Cambria"/>
              </a:rPr>
              <a:t>- усмени испит: 5</a:t>
            </a:r>
            <a:r>
              <a:rPr lang="sr-Cyrl-CS" sz="1200" b="1" dirty="0">
                <a:latin typeface="Cambria"/>
                <a:ea typeface="Cambria"/>
              </a:rPr>
              <a:t>0</a:t>
            </a:r>
            <a:r>
              <a:rPr lang="en-US" sz="1200" b="1" dirty="0">
                <a:latin typeface="Cambria"/>
                <a:ea typeface="Cambria"/>
              </a:rPr>
              <a:t> </a:t>
            </a:r>
            <a:r>
              <a:rPr lang="en-US" sz="1200" b="1" dirty="0" err="1">
                <a:latin typeface="Cambria"/>
                <a:ea typeface="Cambria"/>
              </a:rPr>
              <a:t>поена</a:t>
            </a:r>
            <a:endParaRPr lang="en-US" sz="1200" dirty="0">
              <a:latin typeface="Cambria"/>
              <a:ea typeface="Cambria"/>
            </a:endParaRPr>
          </a:p>
          <a:p>
            <a:pPr>
              <a:buNone/>
            </a:pPr>
            <a:endParaRPr lang="en-US" sz="1200" dirty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32656"/>
            <a:ext cx="9036496" cy="6192688"/>
          </a:xfrm>
        </p:spPr>
        <p:txBody>
          <a:bodyPr>
            <a:normAutofit fontScale="92500" lnSpcReduction="10000"/>
          </a:bodyPr>
          <a:lstStyle/>
          <a:p>
            <a:r>
              <a:rPr lang="x-none" dirty="0"/>
              <a:t>Векови и деценије могу се означити двема или трима цифрама:</a:t>
            </a:r>
          </a:p>
          <a:p>
            <a:pPr>
              <a:buNone/>
            </a:pPr>
            <a:r>
              <a:rPr lang="x-none" dirty="0"/>
              <a:t>“03” Тристоте године (неодређено, 4. век)</a:t>
            </a:r>
          </a:p>
          <a:p>
            <a:pPr>
              <a:buNone/>
            </a:pPr>
            <a:r>
              <a:rPr lang="x-none" dirty="0"/>
              <a:t>“19” Хиљаду деветстоте године (неодређено, 20. век)</a:t>
            </a:r>
          </a:p>
          <a:p>
            <a:pPr>
              <a:buNone/>
            </a:pPr>
            <a:r>
              <a:rPr lang="x-none" dirty="0"/>
              <a:t>“192” Двадесете године двадесетог века (1920-1929)</a:t>
            </a:r>
          </a:p>
          <a:p>
            <a:r>
              <a:rPr lang="x-none" dirty="0"/>
              <a:t>Временски периоди – период од неколико векова, деценија или година може се означити почетним и завршним бројевима уз употребу косе црте (/):</a:t>
            </a:r>
          </a:p>
          <a:p>
            <a:pPr>
              <a:buNone/>
            </a:pPr>
            <a:r>
              <a:rPr lang="x-none" dirty="0"/>
              <a:t>“04/14” Од петог до петнаестог века (средњи век)</a:t>
            </a:r>
          </a:p>
          <a:p>
            <a:pPr>
              <a:buNone/>
            </a:pPr>
            <a:r>
              <a:rPr lang="x-none" dirty="0"/>
              <a:t>“1815/1830” Период од 1815. до 1830. године</a:t>
            </a:r>
          </a:p>
          <a:p>
            <a:pPr>
              <a:buNone/>
            </a:pPr>
            <a:r>
              <a:rPr lang="x-none" dirty="0"/>
              <a:t>Када један од граничних датума није одређен, представља се помоћу три тачке:</a:t>
            </a:r>
          </a:p>
          <a:p>
            <a:pPr>
              <a:buNone/>
            </a:pPr>
            <a:r>
              <a:rPr lang="x-none"/>
              <a:t>94(100)</a:t>
            </a:r>
            <a:r>
              <a:rPr lang="x-none" dirty="0"/>
              <a:t>“</a:t>
            </a:r>
            <a:r>
              <a:rPr lang="x-none"/>
              <a:t>.../</a:t>
            </a:r>
            <a:r>
              <a:rPr lang="x-none" dirty="0"/>
              <a:t>18” Историја света до краја 19. века</a:t>
            </a:r>
          </a:p>
          <a:p>
            <a:pPr>
              <a:buNone/>
            </a:pPr>
            <a:r>
              <a:rPr lang="sr-Cyrl-CS" dirty="0"/>
              <a:t>М</a:t>
            </a:r>
            <a:r>
              <a:rPr lang="x-none" dirty="0"/>
              <a:t>ањи временски распони:</a:t>
            </a:r>
          </a:p>
          <a:p>
            <a:pPr>
              <a:buNone/>
            </a:pPr>
            <a:r>
              <a:rPr lang="x-none" dirty="0"/>
              <a:t>“1898.12.07.15.46.03” – 7. децембар 1898. у 15 сати, 46 минута и 3 секунде</a:t>
            </a:r>
          </a:p>
          <a:p>
            <a:pPr>
              <a:buNone/>
            </a:pP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822719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8964488" cy="597666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x-none" b="1">
                <a:cs typeface="Aharoni" pitchFamily="2" charset="-79"/>
              </a:rPr>
              <a:t>    </a:t>
            </a:r>
            <a:r>
              <a:rPr lang="sr-Latn-CS" b="1" dirty="0">
                <a:cs typeface="Aharoni" pitchFamily="2" charset="-79"/>
              </a:rPr>
              <a:t>“0/2“</a:t>
            </a:r>
            <a:r>
              <a:rPr lang="x-none" dirty="0">
                <a:cs typeface="Aharoni" pitchFamily="2" charset="-79"/>
              </a:rPr>
              <a:t> </a:t>
            </a:r>
            <a:r>
              <a:rPr lang="sr-Latn-CS" b="1" dirty="0">
                <a:cs typeface="Aharoni" pitchFamily="2" charset="-79"/>
              </a:rPr>
              <a:t>Датуми и временски распони (н.е.) по конвенционалном хришћанском (грегоријанском) бележењу времена</a:t>
            </a:r>
            <a:r>
              <a:rPr lang="x-none" b="1" dirty="0">
                <a:cs typeface="Aharoni" pitchFamily="2" charset="-79"/>
              </a:rPr>
              <a:t> </a:t>
            </a:r>
            <a:endParaRPr lang="en-US" dirty="0">
              <a:cs typeface="Aharoni" pitchFamily="2" charset="-79"/>
            </a:endParaRPr>
          </a:p>
          <a:p>
            <a:pPr algn="just"/>
            <a:r>
              <a:rPr lang="sr-Latn-CS" i="1" dirty="0">
                <a:cs typeface="Aharoni" pitchFamily="2" charset="-79"/>
              </a:rPr>
              <a:t>Миленијум се означава једном цифром, век двема, деценија помоћу три цифре и година помоћу четири цифре</a:t>
            </a:r>
            <a:endParaRPr lang="en-US" i="1" dirty="0">
              <a:cs typeface="Aharoni" pitchFamily="2" charset="-79"/>
            </a:endParaRPr>
          </a:p>
          <a:p>
            <a:pPr algn="just"/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“0“         Први миленијум нове ере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“00“       Први век нове ере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“000“     Прва деценија првог века нове ере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“0001“   Прва година</a:t>
            </a:r>
            <a:r>
              <a:rPr lang="x-none" dirty="0">
                <a:cs typeface="Aharoni" pitchFamily="2" charset="-79"/>
              </a:rPr>
              <a:t>. </a:t>
            </a:r>
            <a:r>
              <a:rPr lang="sr-Latn-CS" dirty="0">
                <a:cs typeface="Aharoni" pitchFamily="2" charset="-79"/>
              </a:rPr>
              <a:t> 1</a:t>
            </a:r>
            <a:r>
              <a:rPr lang="x-none" dirty="0">
                <a:cs typeface="Aharoni" pitchFamily="2" charset="-79"/>
              </a:rPr>
              <a:t>. </a:t>
            </a:r>
            <a:r>
              <a:rPr lang="sr-Latn-CS" dirty="0">
                <a:cs typeface="Aharoni" pitchFamily="2" charset="-79"/>
              </a:rPr>
              <a:t>н.е.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“01“       Други век нове ере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“04/14“  од петог до петнаестог века н.е. (Средњи век)   → “65</a:t>
            </a:r>
            <a:r>
              <a:rPr lang="x-none" dirty="0">
                <a:cs typeface="Aharoni" pitchFamily="2" charset="-79"/>
              </a:rPr>
              <a:t>3</a:t>
            </a:r>
            <a:r>
              <a:rPr lang="sr-Latn-CS" dirty="0">
                <a:cs typeface="Aharoni" pitchFamily="2" charset="-79"/>
              </a:rPr>
              <a:t>“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“1“  Други миленијум нове ере</a:t>
            </a:r>
            <a:endParaRPr lang="en-US" dirty="0">
              <a:cs typeface="Aharoni" pitchFamily="2" charset="-79"/>
            </a:endParaRPr>
          </a:p>
          <a:p>
            <a:pPr>
              <a:buNone/>
            </a:pPr>
            <a:r>
              <a:rPr lang="sr-Latn-CS" dirty="0">
                <a:cs typeface="Aharoni" pitchFamily="2" charset="-79"/>
              </a:rPr>
              <a:t>“2“  Трећи миленијум нове ере</a:t>
            </a:r>
            <a:endParaRPr lang="en-US" dirty="0">
              <a:cs typeface="Aharoni" pitchFamily="2" charset="-79"/>
            </a:endParaRPr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996479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784976" cy="58772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“3/7“   Временске поделе другачије од оних у хришћанском (грегоријанском) рачунању времена</a:t>
            </a:r>
            <a:endParaRPr lang="en-US" dirty="0"/>
          </a:p>
          <a:p>
            <a:pPr>
              <a:buNone/>
            </a:pPr>
            <a:r>
              <a:rPr lang="sr-Latn-CS" b="1" dirty="0"/>
              <a:t>“ 3“    </a:t>
            </a:r>
            <a:r>
              <a:rPr lang="sr-Latn-CS" dirty="0"/>
              <a:t>Конвенционалне временске поделе и потподеле, нумерисане, именоване итд.</a:t>
            </a:r>
            <a:endParaRPr lang="en-US" dirty="0"/>
          </a:p>
          <a:p>
            <a:pPr>
              <a:buNone/>
            </a:pPr>
            <a:r>
              <a:rPr lang="sr-Latn-CS" dirty="0"/>
              <a:t>“ 31“  Општи временски показатељи</a:t>
            </a:r>
            <a:endParaRPr lang="en-US" dirty="0"/>
          </a:p>
          <a:p>
            <a:pPr>
              <a:buNone/>
            </a:pPr>
            <a:r>
              <a:rPr lang="sr-Latn-CS" dirty="0"/>
              <a:t>“ 32“  Година. Годишња доба и остала подела године</a:t>
            </a:r>
            <a:endParaRPr lang="en-US" dirty="0"/>
          </a:p>
          <a:p>
            <a:pPr>
              <a:buNone/>
            </a:pPr>
            <a:r>
              <a:rPr lang="sr-Latn-CS" dirty="0"/>
              <a:t>“321/324“   Годишња доба</a:t>
            </a:r>
            <a:endParaRPr lang="en-US" dirty="0"/>
          </a:p>
          <a:p>
            <a:pPr>
              <a:buNone/>
            </a:pPr>
            <a:r>
              <a:rPr lang="sr-Latn-CS" dirty="0"/>
              <a:t>“33“   Месец. Подел</a:t>
            </a:r>
            <a:r>
              <a:rPr lang="x-none"/>
              <a:t>е</a:t>
            </a:r>
            <a:r>
              <a:rPr lang="sr-Latn-CS" dirty="0"/>
              <a:t> месеца</a:t>
            </a:r>
            <a:endParaRPr lang="en-US" dirty="0"/>
          </a:p>
          <a:p>
            <a:pPr>
              <a:buNone/>
            </a:pPr>
            <a:r>
              <a:rPr lang="sr-Latn-CS" dirty="0"/>
              <a:t>“34“  Дани. Часови или време у току дана</a:t>
            </a:r>
            <a:endParaRPr lang="en-US" dirty="0"/>
          </a:p>
          <a:p>
            <a:pPr>
              <a:buNone/>
            </a:pPr>
            <a:r>
              <a:rPr lang="sr-Latn-CS" dirty="0"/>
              <a:t>“36“  Време мира, рата, опасности, ванрдног стања, тешкоћа</a:t>
            </a:r>
            <a:endParaRPr lang="en-US" dirty="0"/>
          </a:p>
          <a:p>
            <a:pPr>
              <a:buNone/>
            </a:pPr>
            <a:r>
              <a:rPr lang="sr-Latn-CS" dirty="0"/>
              <a:t>“37“    Време радне активности, заузетости, продуктивности, дневне запослености</a:t>
            </a:r>
            <a:endParaRPr lang="en-US" dirty="0"/>
          </a:p>
          <a:p>
            <a:pPr>
              <a:buNone/>
            </a:pPr>
            <a:r>
              <a:rPr lang="sr-Latn-CS" dirty="0"/>
              <a:t>“38“   Празници. Свечане и комеморативне прилике</a:t>
            </a: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sr-Latn-CS" dirty="0"/>
              <a:t>“4“   Трајање. Временски распон. Период. Рок. Доба и старосне групе</a:t>
            </a:r>
            <a:endParaRPr lang="en-US" dirty="0"/>
          </a:p>
          <a:p>
            <a:pPr>
              <a:buNone/>
            </a:pPr>
            <a:r>
              <a:rPr lang="sr-Latn-CS" dirty="0"/>
              <a:t>“5“   Периодичност. Учесталост. Понављање у специфичним интервалима</a:t>
            </a:r>
            <a:endParaRPr lang="en-US" dirty="0"/>
          </a:p>
          <a:p>
            <a:pPr>
              <a:buNone/>
            </a:pPr>
            <a:r>
              <a:rPr lang="sr-Latn-CS" dirty="0"/>
              <a:t>“6“  Геолошке, археолошке и културолошке поделе времена .....</a:t>
            </a:r>
            <a:endParaRPr lang="en-US" dirty="0"/>
          </a:p>
          <a:p>
            <a:pPr>
              <a:buNone/>
            </a:pPr>
            <a:r>
              <a:rPr lang="sr-Latn-CS" dirty="0"/>
              <a:t>“7“   Појаве у времену. Феноменологија времена</a:t>
            </a:r>
            <a:endParaRPr lang="en-U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812028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964488" cy="6912768"/>
          </a:xfrm>
        </p:spPr>
        <p:txBody>
          <a:bodyPr>
            <a:normAutofit fontScale="92500" lnSpcReduction="20000"/>
          </a:bodyPr>
          <a:lstStyle/>
          <a:p>
            <a:r>
              <a:rPr lang="sr-Latn-CS" b="1" u="sng" dirty="0"/>
              <a:t>ТАБЕЛА 1к. ОПШТИ ПОМОЋНИ БРОЈЕВИ ЗА ОПШТЕ КАРАКТЕРИСТИКЕ</a:t>
            </a:r>
            <a:r>
              <a:rPr lang="sr-Latn-CS" b="1" dirty="0"/>
              <a:t>  -0...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Latn-CS" b="1" dirty="0"/>
              <a:t>-02 Општи помоћни бројеви за особине</a:t>
            </a:r>
            <a:endParaRPr lang="en-US" dirty="0"/>
          </a:p>
          <a:p>
            <a:r>
              <a:rPr lang="sr-Latn-CS" i="1" dirty="0"/>
              <a:t>Означавају уобичајене особине или атрибуте ствари. Примењују се у главним таблицама, не могу да се користе независно или да се наводе први у изведеним, сложеним бројевима. Увек се додају главном броју или ознаци кој</a:t>
            </a:r>
            <a:r>
              <a:rPr lang="sr-Cyrl-RS" i="1" dirty="0"/>
              <a:t>а</a:t>
            </a:r>
            <a:r>
              <a:rPr lang="sr-Latn-CS" i="1" dirty="0"/>
              <a:t> изражава предмет који треба да буде означен.</a:t>
            </a:r>
            <a:endParaRPr lang="en-US" i="1" dirty="0"/>
          </a:p>
          <a:p>
            <a:endParaRPr lang="en-US" dirty="0"/>
          </a:p>
          <a:p>
            <a:pPr>
              <a:buNone/>
            </a:pPr>
            <a:r>
              <a:rPr lang="sr-Latn-CS" b="1" dirty="0"/>
              <a:t>-021</a:t>
            </a:r>
            <a:r>
              <a:rPr lang="sr-Latn-CS" dirty="0"/>
              <a:t>  Особине бивствовања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нпр. 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-021.111  Истинит. Лажан. Варљив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-021.131  Виртуалан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-021.171  Измишљен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-022.1  </a:t>
            </a:r>
            <a:r>
              <a:rPr lang="sr-Latn-CS" dirty="0"/>
              <a:t>Особине важности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нпр.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-022.17   Тежак</a:t>
            </a:r>
            <a:endParaRPr lang="en-US" dirty="0"/>
          </a:p>
          <a:p>
            <a:pPr marL="628650" indent="-180975"/>
            <a:endParaRPr lang="en-U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676486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036496" cy="5976664"/>
          </a:xfrm>
        </p:spPr>
        <p:txBody>
          <a:bodyPr>
            <a:normAutofit/>
          </a:bodyPr>
          <a:lstStyle/>
          <a:p>
            <a:pPr marL="447675" indent="0">
              <a:buNone/>
            </a:pPr>
            <a:r>
              <a:rPr lang="sr-Latn-CS" b="1" dirty="0"/>
              <a:t>-022.3  </a:t>
            </a:r>
            <a:r>
              <a:rPr lang="sr-Latn-CS" dirty="0"/>
              <a:t>Особине које се односе на временске вредности</a:t>
            </a:r>
            <a:endParaRPr lang="en-US" dirty="0"/>
          </a:p>
          <a:p>
            <a:pPr marL="447675" indent="0">
              <a:buNone/>
            </a:pPr>
            <a:r>
              <a:rPr lang="sr-Latn-CS" dirty="0"/>
              <a:t>нпр.  </a:t>
            </a:r>
            <a:endParaRPr lang="en-US" dirty="0"/>
          </a:p>
          <a:p>
            <a:pPr marL="447675" indent="0">
              <a:buNone/>
            </a:pPr>
            <a:r>
              <a:rPr lang="sr-Latn-CS" dirty="0"/>
              <a:t>-022.312  Трајање. Трајан </a:t>
            </a:r>
            <a:endParaRPr lang="en-US" b="1" dirty="0"/>
          </a:p>
          <a:p>
            <a:pPr marL="447675" indent="0">
              <a:buNone/>
            </a:pPr>
            <a:r>
              <a:rPr lang="sr-Latn-CS" b="1" dirty="0"/>
              <a:t>-023</a:t>
            </a:r>
            <a:r>
              <a:rPr lang="sr-Latn-CS" dirty="0"/>
              <a:t>  Особине облика</a:t>
            </a:r>
            <a:endParaRPr lang="en-US" dirty="0"/>
          </a:p>
          <a:p>
            <a:pPr marL="447675" indent="0">
              <a:buNone/>
            </a:pPr>
            <a:r>
              <a:rPr lang="sr-Latn-CS" dirty="0"/>
              <a:t>нпр.</a:t>
            </a:r>
            <a:endParaRPr lang="en-US" dirty="0"/>
          </a:p>
          <a:p>
            <a:pPr marL="447675" indent="0">
              <a:buNone/>
            </a:pPr>
            <a:r>
              <a:rPr lang="sr-Latn-CS" dirty="0"/>
              <a:t>-023.237  Валовит</a:t>
            </a:r>
            <a:endParaRPr lang="en-US" dirty="0"/>
          </a:p>
          <a:p>
            <a:pPr marL="447675" indent="0">
              <a:buNone/>
            </a:pPr>
            <a:r>
              <a:rPr lang="sr-Latn-CS" b="1" dirty="0"/>
              <a:t>-024</a:t>
            </a:r>
            <a:r>
              <a:rPr lang="sr-Latn-CS" dirty="0"/>
              <a:t>  Својства структуре</a:t>
            </a:r>
            <a:endParaRPr lang="en-US" dirty="0"/>
          </a:p>
          <a:p>
            <a:pPr marL="447675" indent="0">
              <a:buNone/>
            </a:pPr>
            <a:r>
              <a:rPr lang="sr-Latn-CS" b="1" dirty="0"/>
              <a:t>-025</a:t>
            </a:r>
            <a:r>
              <a:rPr lang="sr-Latn-CS" dirty="0"/>
              <a:t>  Особине уређивања</a:t>
            </a:r>
            <a:endParaRPr lang="en-US" dirty="0"/>
          </a:p>
          <a:p>
            <a:pPr marL="447675" indent="0">
              <a:buNone/>
            </a:pPr>
            <a:r>
              <a:rPr lang="sr-Latn-CS" b="1" dirty="0"/>
              <a:t>-026</a:t>
            </a:r>
            <a:r>
              <a:rPr lang="sr-Latn-CS" dirty="0"/>
              <a:t>  Особине акције и покрета</a:t>
            </a:r>
            <a:endParaRPr lang="en-US" dirty="0"/>
          </a:p>
          <a:p>
            <a:pPr marL="447675" indent="0">
              <a:buNone/>
            </a:pPr>
            <a:r>
              <a:rPr lang="sr-Latn-CS" b="1" dirty="0"/>
              <a:t>-027</a:t>
            </a:r>
            <a:r>
              <a:rPr lang="sr-Latn-CS" dirty="0"/>
              <a:t>  Оперативне особине</a:t>
            </a:r>
            <a:endParaRPr lang="en-US" dirty="0"/>
          </a:p>
          <a:p>
            <a:pPr marL="447675" indent="0">
              <a:buNone/>
            </a:pPr>
            <a:r>
              <a:rPr lang="sr-Latn-CS" b="1" dirty="0"/>
              <a:t>-028</a:t>
            </a:r>
            <a:r>
              <a:rPr lang="sr-Latn-CS" dirty="0"/>
              <a:t>  Особине стила и представљања</a:t>
            </a:r>
            <a:endParaRPr lang="en-US" dirty="0"/>
          </a:p>
          <a:p>
            <a:pPr marL="447675" indent="0">
              <a:buNone/>
            </a:pPr>
            <a:r>
              <a:rPr lang="sr-Latn-CS" b="1" dirty="0"/>
              <a:t>-029</a:t>
            </a:r>
            <a:r>
              <a:rPr lang="sr-Latn-CS" dirty="0"/>
              <a:t>  Особине које проистичу из других главних класа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47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332656"/>
            <a:ext cx="8856984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x-none" b="1" dirty="0"/>
              <a:t>             </a:t>
            </a:r>
            <a:r>
              <a:rPr lang="sr-Latn-CS" b="1" dirty="0"/>
              <a:t>-03 </a:t>
            </a:r>
            <a:r>
              <a:rPr lang="x-none" dirty="0"/>
              <a:t> </a:t>
            </a:r>
            <a:r>
              <a:rPr lang="sr-Latn-CS" b="1" u="sng" dirty="0"/>
              <a:t>О</a:t>
            </a:r>
            <a:r>
              <a:rPr lang="x-none" b="1" u="sng" dirty="0"/>
              <a:t>пшти помоћни бројеви за материјале</a:t>
            </a:r>
            <a:endParaRPr lang="en-US" dirty="0"/>
          </a:p>
          <a:p>
            <a:pPr algn="just"/>
            <a:r>
              <a:rPr lang="sr-Latn-CS" b="1" i="1" dirty="0"/>
              <a:t>Означавају материјале или састојке од којих су предмети или производи сачињени. </a:t>
            </a:r>
            <a:r>
              <a:rPr lang="sr-Latn-CS" i="1" dirty="0"/>
              <a:t>Не смеју да се користе независно, или на првом месту у сложеној ознаци. Увек се додају главном броју или ознаци пр</a:t>
            </a:r>
            <a:r>
              <a:rPr lang="x-none" i="1" dirty="0"/>
              <a:t>е</a:t>
            </a:r>
            <a:r>
              <a:rPr lang="sr-Latn-CS" i="1" dirty="0"/>
              <a:t>дмета који се класификује. У већини случајева користе се у груп</a:t>
            </a:r>
            <a:r>
              <a:rPr lang="sr-Cyrl-RS" i="1" dirty="0"/>
              <a:t>ама</a:t>
            </a:r>
            <a:r>
              <a:rPr lang="sr-Latn-CS" i="1" dirty="0"/>
              <a:t> 66 и 67 кој</a:t>
            </a:r>
            <a:r>
              <a:rPr lang="sr-Cyrl-RS" i="1" dirty="0"/>
              <a:t>е</a:t>
            </a:r>
            <a:r>
              <a:rPr lang="sr-Latn-CS" i="1" dirty="0"/>
              <a:t> се баве производњом или прерадом материјала.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Latn-CS" b="1" dirty="0"/>
              <a:t>-032</a:t>
            </a:r>
            <a:r>
              <a:rPr lang="sr-Latn-CS" dirty="0"/>
              <a:t>  Материјали који се јављају у природи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нпр. </a:t>
            </a:r>
            <a:endParaRPr lang="x-none" dirty="0"/>
          </a:p>
          <a:p>
            <a:pPr marL="0" indent="0">
              <a:buNone/>
            </a:pPr>
            <a:r>
              <a:rPr lang="sr-Latn-CS" dirty="0"/>
              <a:t>-032.1  Ваздух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-032.2  Вода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-033</a:t>
            </a:r>
            <a:r>
              <a:rPr lang="sr-Latn-CS" dirty="0"/>
              <a:t>  Вештачки произведени минерални материјали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-034</a:t>
            </a:r>
            <a:r>
              <a:rPr lang="sr-Latn-CS" dirty="0"/>
              <a:t>  Метали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-035</a:t>
            </a:r>
            <a:r>
              <a:rPr lang="sr-Latn-CS" dirty="0"/>
              <a:t>  Материјали претежно органског порекла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-036</a:t>
            </a:r>
            <a:r>
              <a:rPr lang="sr-Latn-CS" dirty="0"/>
              <a:t>  Макромолекуларни материјали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-037</a:t>
            </a:r>
            <a:r>
              <a:rPr lang="sr-Latn-CS" dirty="0"/>
              <a:t>   Текстили. Влакна. Пређа. Тканине. Платно 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-039</a:t>
            </a:r>
            <a:r>
              <a:rPr lang="sr-Latn-CS" dirty="0"/>
              <a:t>   Остали материјали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64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u="sng" dirty="0"/>
              <a:t>-04 Општи помоћни бројеви за односе, процесе и поступке </a:t>
            </a:r>
            <a:endParaRPr lang="en-US" sz="2400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68952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Cyrl-RS" sz="2400" dirty="0"/>
              <a:t>Општим помоћним бројевима за односе, процесе и поступке означавају се односи између појмова и општих процеса, активности и операција. Примењују се уколико је аспект процеса, активности или операције </a:t>
            </a:r>
            <a:r>
              <a:rPr lang="sr-Cyrl-CS" sz="2400" dirty="0"/>
              <a:t>секундаран у односу на главни предмет. Означавају се почетним ознакама -04 и увек се додају као суфикс. </a:t>
            </a:r>
          </a:p>
          <a:p>
            <a:pPr algn="just"/>
            <a:r>
              <a:rPr lang="sr-Cyrl-RS" sz="2400" dirty="0"/>
              <a:t>Подељени су у групе: </a:t>
            </a:r>
            <a:endParaRPr lang="en-US" sz="2400" dirty="0">
              <a:latin typeface="Perpetua" pitchFamily="18" charset="0"/>
            </a:endParaRPr>
          </a:p>
          <a:p>
            <a:pPr marL="320040" lvl="1" indent="0">
              <a:buNone/>
            </a:pPr>
            <a:r>
              <a:rPr lang="sr-Cyrl-RS" dirty="0"/>
              <a:t>-042 фазе односа, </a:t>
            </a:r>
            <a:endParaRPr lang="en-US" sz="2000" dirty="0"/>
          </a:p>
          <a:p>
            <a:pPr marL="320040" lvl="1" indent="0">
              <a:buNone/>
            </a:pPr>
            <a:r>
              <a:rPr lang="sr-Cyrl-RS" dirty="0"/>
              <a:t>-043 општи процеси, </a:t>
            </a:r>
            <a:endParaRPr lang="en-US" sz="2000" dirty="0"/>
          </a:p>
          <a:p>
            <a:pPr marL="320040" lvl="1" indent="0">
              <a:buNone/>
            </a:pPr>
            <a:r>
              <a:rPr lang="sr-Cyrl-RS" dirty="0"/>
              <a:t>-044 п</a:t>
            </a:r>
            <a:r>
              <a:rPr lang="ru-RU" dirty="0"/>
              <a:t>роцеси вредновања, редоследа, величине (опсега), броја и степена, времена, хронологије, димензије, облика, </a:t>
            </a:r>
            <a:endParaRPr lang="en-US" sz="2000" dirty="0"/>
          </a:p>
          <a:p>
            <a:pPr marL="320040" lvl="1" indent="0">
              <a:buNone/>
            </a:pPr>
            <a:r>
              <a:rPr lang="ru-RU" dirty="0"/>
              <a:t>-045 процеси који се односе на положај, уређење, кретање </a:t>
            </a:r>
            <a:endParaRPr lang="en-US" sz="2000" dirty="0"/>
          </a:p>
          <a:p>
            <a:pPr marL="320040" lvl="1" indent="0">
              <a:buNone/>
            </a:pPr>
            <a:r>
              <a:rPr lang="sr-Cyrl-RS" dirty="0"/>
              <a:t>-046 п</a:t>
            </a:r>
            <a:r>
              <a:rPr lang="ru-RU" dirty="0"/>
              <a:t>роцеси повезани са физичким својствима, стањима материје</a:t>
            </a:r>
            <a:endParaRPr lang="en-US" sz="2000" dirty="0"/>
          </a:p>
          <a:p>
            <a:pPr marL="320040" lvl="1" indent="0">
              <a:buNone/>
            </a:pPr>
            <a:r>
              <a:rPr lang="ru-RU" dirty="0"/>
              <a:t>-047/-049 о</a:t>
            </a:r>
            <a:r>
              <a:rPr lang="sr-Cyrl-RS" dirty="0"/>
              <a:t>пшти поступци и активности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645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CS" b="1" dirty="0"/>
              <a:t>-05</a:t>
            </a:r>
            <a:r>
              <a:rPr lang="x-none" dirty="0"/>
              <a:t> </a:t>
            </a:r>
            <a:r>
              <a:rPr lang="sr-Latn-CS" b="1" u="sng" dirty="0"/>
              <a:t>О</a:t>
            </a:r>
            <a:r>
              <a:rPr lang="x-none" b="1" u="sng" dirty="0"/>
              <a:t>пшти помоћни бројеви за лица и личне карактеристике </a:t>
            </a:r>
            <a:r>
              <a:rPr lang="sr-Latn-CS" b="1" dirty="0"/>
              <a:t> </a:t>
            </a:r>
            <a:endParaRPr lang="en-US" dirty="0"/>
          </a:p>
          <a:p>
            <a:r>
              <a:rPr lang="sr-Latn-CS" dirty="0"/>
              <a:t>Означавају лица или њихове особине. Примењују се у свим главним таблицама уколико је лични аспект секундаран у односу на предмет. 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0" indent="0" algn="just">
              <a:buNone/>
            </a:pPr>
            <a:r>
              <a:rPr lang="sr-Latn-CS" b="1" dirty="0"/>
              <a:t>-051</a:t>
            </a:r>
            <a:r>
              <a:rPr lang="sr-Latn-CS" dirty="0"/>
              <a:t>  Лица као заступници, вршиоци радње, практичари (при учењу, стварању, послуживању, итд.)</a:t>
            </a:r>
            <a:endParaRPr lang="x-none" dirty="0"/>
          </a:p>
          <a:p>
            <a:pPr marL="0" indent="0">
              <a:buNone/>
            </a:pPr>
            <a:r>
              <a:rPr lang="sr-Latn-CS" dirty="0"/>
              <a:t>616-051  Медицинско особље</a:t>
            </a:r>
            <a:endParaRPr lang="x-none" dirty="0"/>
          </a:p>
          <a:p>
            <a:pPr marL="0" indent="0">
              <a:buNone/>
            </a:pPr>
            <a:r>
              <a:rPr lang="sr-Latn-CS" dirty="0"/>
              <a:t>929-051  Биографи</a:t>
            </a:r>
            <a:endParaRPr lang="en-US" dirty="0"/>
          </a:p>
          <a:p>
            <a:pPr marL="0" indent="0" algn="just">
              <a:buNone/>
            </a:pPr>
            <a:r>
              <a:rPr lang="sr-Latn-CS" b="1" dirty="0"/>
              <a:t>-052</a:t>
            </a:r>
            <a:r>
              <a:rPr lang="sr-Latn-CS" dirty="0"/>
              <a:t>  Циљане особе, клијенти, корисници (учење, опслуживање, итд.)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616-052   Медицински пацијенти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929-052   Особе чији је живот тема биографије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07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92899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b="1" dirty="0"/>
              <a:t>-053</a:t>
            </a:r>
            <a:r>
              <a:rPr lang="sr-Latn-CS" dirty="0"/>
              <a:t>  Особе према старости или старосним групама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-053.2   Деца и мала деца уопште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-053.5   Деца школског узраста</a:t>
            </a:r>
            <a:endParaRPr lang="x-none" dirty="0"/>
          </a:p>
          <a:p>
            <a:pPr marL="0" indent="0">
              <a:buNone/>
            </a:pPr>
            <a:r>
              <a:rPr lang="sr-Latn-CS" dirty="0"/>
              <a:t>-053.8   Одрасли</a:t>
            </a:r>
            <a:endParaRPr lang="en-US" dirty="0"/>
          </a:p>
          <a:p>
            <a:pPr marL="0" indent="0" algn="just">
              <a:buNone/>
            </a:pPr>
            <a:r>
              <a:rPr lang="sr-Latn-CS" b="1" dirty="0"/>
              <a:t>-054</a:t>
            </a:r>
            <a:r>
              <a:rPr lang="x-none" dirty="0"/>
              <a:t> </a:t>
            </a:r>
            <a:r>
              <a:rPr lang="sr-Latn-CS" dirty="0"/>
              <a:t>Особе према етничким карактеристикама, националности, држављанству итд.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-055</a:t>
            </a:r>
            <a:r>
              <a:rPr lang="sr-Latn-CS" dirty="0"/>
              <a:t>  Особе према полу и сродству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-056</a:t>
            </a:r>
            <a:r>
              <a:rPr lang="sr-Latn-CS" dirty="0"/>
              <a:t>  Особе према грађи, здравственом стању, наследним или другим особинама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-057</a:t>
            </a:r>
            <a:r>
              <a:rPr lang="sr-Latn-CS" dirty="0"/>
              <a:t>  Особе према занимању, запослењу, средствима за живот, образовању</a:t>
            </a:r>
            <a:endParaRPr lang="en-US" dirty="0"/>
          </a:p>
          <a:p>
            <a:pPr marL="0" indent="0">
              <a:buNone/>
            </a:pPr>
            <a:r>
              <a:rPr lang="sr-Latn-CS" b="1" dirty="0"/>
              <a:t>-058</a:t>
            </a:r>
            <a:r>
              <a:rPr lang="sr-Latn-CS" dirty="0"/>
              <a:t>  Особе према социјалном слоју, цивилном статусу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21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r-Cyrl-CS" b="1" u="sng" dirty="0"/>
              <a:t>Ознаке за абецедни ред  А/</a:t>
            </a:r>
            <a:r>
              <a:rPr lang="en-US" b="1" u="sng" dirty="0"/>
              <a:t>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12968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CS" dirty="0"/>
              <a:t>Систем УД</a:t>
            </a:r>
            <a:r>
              <a:rPr lang="en-US" dirty="0"/>
              <a:t>K</a:t>
            </a:r>
            <a:r>
              <a:rPr lang="sr-Cyrl-CS" dirty="0"/>
              <a:t> користи поред цифарских и словне ознаке, чија се употреба протеже кроз све стручне области 0/9, као и кроз поједине групе општих помоћних бројева. Словни симболи обезбеђују детаљнију класификацију у случајевима када се децималним нумеричким поделама не постиже неопходна прецизност у индексирању докумената.</a:t>
            </a:r>
            <a:endParaRPr lang="en-US" dirty="0"/>
          </a:p>
          <a:p>
            <a:pPr algn="just"/>
            <a:r>
              <a:rPr lang="sr-Cyrl-CS" dirty="0"/>
              <a:t>Словне ознаке се најчешће користе за индексирање: биографске и аутобиографске литературе, персоналних библиографија, монографија места, предела, већих и мањих региона и области, историјских приказа развоја насеља, представљања филозофских погледа на свет и научних разматрања појединих филозофа, научника итд.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6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85926"/>
            <a:ext cx="7772400" cy="1500198"/>
          </a:xfrm>
        </p:spPr>
        <p:txBody>
          <a:bodyPr>
            <a:normAutofit/>
          </a:bodyPr>
          <a:lstStyle/>
          <a:p>
            <a:pPr algn="ctr"/>
            <a:r>
              <a:rPr lang="sr-Cyrl-CS" b="1" dirty="0"/>
              <a:t>ПОМОЋНЕ ТАБЛИЦЕ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880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712968" cy="5544616"/>
          </a:xfrm>
        </p:spPr>
        <p:txBody>
          <a:bodyPr/>
          <a:lstStyle/>
          <a:p>
            <a:r>
              <a:rPr lang="sr-Cyrl-CS" u="sng" dirty="0"/>
              <a:t>Примери:</a:t>
            </a:r>
            <a:r>
              <a:rPr lang="sr-Cyrl-C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sr-Cyrl-CS" dirty="0"/>
              <a:t>929:62 Тесла Н. 	-  Биографија Николе Тесле 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14 Конт О.  </a:t>
            </a:r>
            <a:r>
              <a:rPr lang="en-US" dirty="0"/>
              <a:t>	-  Ф</a:t>
            </a:r>
            <a:r>
              <a:rPr lang="sr-Cyrl-CS" dirty="0"/>
              <a:t>илозофски погледи Огиста Конта 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908(438 Краков)  -  Монографија Кракова 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911.375:93(497.11 Врање)  - Историја Врања 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06.086 Нобел   	- Нобелова награда 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050 Театрон     	- часопис Театрон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95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u="sng" dirty="0"/>
              <a:t>Сложени УДК број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64096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sz="2400" dirty="0"/>
              <a:t>Главни УДК број је сваки број узет са било ког места из главних систематских  таблица. Уколико је он довољан да опише тему публикације, то је </a:t>
            </a:r>
            <a:r>
              <a:rPr lang="sr-Cyrl-RS" sz="2400" b="1" dirty="0"/>
              <a:t>прост</a:t>
            </a:r>
            <a:r>
              <a:rPr lang="sr-Cyrl-RS" sz="2400" dirty="0"/>
              <a:t> УДК број. Уколико број из главних таблица прати неки од помоћних бројева (општих или специјалних) или је у комбинацији са другим главним бројем, онда је у питању </a:t>
            </a:r>
            <a:r>
              <a:rPr lang="sr-Cyrl-RS" sz="2400" b="1" dirty="0"/>
              <a:t>сложен</a:t>
            </a:r>
            <a:r>
              <a:rPr lang="sr-Cyrl-RS" sz="2400" dirty="0"/>
              <a:t> УДК број.</a:t>
            </a:r>
          </a:p>
          <a:p>
            <a:pPr algn="just"/>
            <a:endParaRPr lang="sr-Cyrl-RS" sz="2400" dirty="0"/>
          </a:p>
          <a:p>
            <a:pPr algn="just"/>
            <a:r>
              <a:rPr lang="sr-Cyrl-RS" sz="2400" dirty="0"/>
              <a:t>Распоред појединих бројева у сложеном УДК броју је веома важан. При формирању сложеног броја, у принципу, на прво место долази број којим се изражава главни појам, а затим следе бројеви за место, време, облик и језик. Зависни општи помоћни бројеви и специјални помоћни бројеви долазе непосредно после главног броја. Промене у редоследу су дозвољене, али повлаче за собом и промене у значењу броја.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72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568952" cy="525658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Пример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</a:t>
            </a:r>
            <a:r>
              <a:rPr lang="sr-Cyrl-RS" dirty="0"/>
              <a:t> </a:t>
            </a:r>
            <a:r>
              <a:rPr lang="en-US" b="1" dirty="0"/>
              <a:t>930</a:t>
            </a:r>
            <a:r>
              <a:rPr lang="en-GB" b="1" dirty="0"/>
              <a:t>.85(497.11</a:t>
            </a:r>
            <a:r>
              <a:rPr lang="en-GB" dirty="0"/>
              <a:t>)”04/14”(082)=111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sr-Cyrl-RS" dirty="0"/>
              <a:t> </a:t>
            </a:r>
            <a:r>
              <a:rPr lang="en-US" b="1" dirty="0"/>
              <a:t>930</a:t>
            </a:r>
            <a:r>
              <a:rPr lang="en-GB" b="1" dirty="0"/>
              <a:t>.85”04/14</a:t>
            </a:r>
            <a:r>
              <a:rPr lang="en-GB" dirty="0"/>
              <a:t>” (497.11)(082)=111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930.85</a:t>
            </a:r>
            <a:r>
              <a:rPr lang="sr-Cyrl-RS" dirty="0"/>
              <a:t> </a:t>
            </a:r>
            <a:r>
              <a:rPr lang="en-US" dirty="0" err="1"/>
              <a:t>Културна</a:t>
            </a:r>
            <a:r>
              <a:rPr lang="en-US" dirty="0"/>
              <a:t> </a:t>
            </a:r>
            <a:r>
              <a:rPr lang="en-US" dirty="0" err="1"/>
              <a:t>историја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(497.11) </a:t>
            </a:r>
            <a:r>
              <a:rPr lang="en-US" dirty="0" err="1"/>
              <a:t>Србија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“04/14” </a:t>
            </a:r>
            <a:r>
              <a:rPr lang="sr-Cyrl-RS" dirty="0"/>
              <a:t> </a:t>
            </a:r>
            <a:r>
              <a:rPr lang="en-US" dirty="0" err="1"/>
              <a:t>Средњи</a:t>
            </a:r>
            <a:r>
              <a:rPr lang="en-US" dirty="0"/>
              <a:t> </a:t>
            </a:r>
            <a:r>
              <a:rPr lang="en-US" dirty="0" err="1"/>
              <a:t>век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(082) 	</a:t>
            </a:r>
            <a:r>
              <a:rPr lang="en-US" dirty="0" err="1"/>
              <a:t>Зборник</a:t>
            </a:r>
            <a:r>
              <a:rPr lang="en-US" dirty="0"/>
              <a:t> </a:t>
            </a:r>
            <a:r>
              <a:rPr lang="en-US" dirty="0" err="1"/>
              <a:t>радова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=111 	</a:t>
            </a:r>
            <a:r>
              <a:rPr lang="en-US" dirty="0" err="1"/>
              <a:t>Енглески</a:t>
            </a:r>
            <a:r>
              <a:rPr lang="en-US" dirty="0"/>
              <a:t> </a:t>
            </a:r>
            <a:r>
              <a:rPr lang="en-US" dirty="0" err="1"/>
              <a:t>језик</a:t>
            </a:r>
            <a:endParaRPr lang="sr-Cyrl-R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У </a:t>
            </a:r>
            <a:r>
              <a:rPr lang="en-US" dirty="0" err="1"/>
              <a:t>првом</a:t>
            </a:r>
            <a:r>
              <a:rPr lang="en-US" dirty="0"/>
              <a:t> </a:t>
            </a:r>
            <a:r>
              <a:rPr lang="en-US" dirty="0" err="1"/>
              <a:t>примеру</a:t>
            </a:r>
            <a:r>
              <a:rPr lang="en-US" dirty="0"/>
              <a:t> </a:t>
            </a:r>
            <a:r>
              <a:rPr lang="en-US" dirty="0" err="1"/>
              <a:t>главна</a:t>
            </a:r>
            <a:r>
              <a:rPr lang="en-US" dirty="0"/>
              <a:t> </a:t>
            </a:r>
            <a:r>
              <a:rPr lang="en-US" dirty="0" err="1"/>
              <a:t>тема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културна</a:t>
            </a:r>
            <a:r>
              <a:rPr lang="en-US" dirty="0"/>
              <a:t> </a:t>
            </a:r>
            <a:r>
              <a:rPr lang="en-US" dirty="0" err="1"/>
              <a:t>историја</a:t>
            </a:r>
            <a:r>
              <a:rPr lang="en-US" dirty="0"/>
              <a:t> </a:t>
            </a:r>
            <a:r>
              <a:rPr lang="en-US" dirty="0" err="1"/>
              <a:t>једне</a:t>
            </a:r>
            <a:r>
              <a:rPr lang="en-US" dirty="0"/>
              <a:t> </a:t>
            </a:r>
            <a:r>
              <a:rPr lang="en-US" dirty="0" err="1"/>
              <a:t>земље</a:t>
            </a:r>
            <a:r>
              <a:rPr lang="en-US" dirty="0"/>
              <a:t>, </a:t>
            </a:r>
            <a:r>
              <a:rPr lang="en-US" dirty="0" err="1"/>
              <a:t>тј</a:t>
            </a:r>
            <a:r>
              <a:rPr lang="en-US" dirty="0"/>
              <a:t>. </a:t>
            </a:r>
            <a:r>
              <a:rPr lang="en-US" dirty="0" err="1"/>
              <a:t>Србије</a:t>
            </a:r>
            <a:r>
              <a:rPr lang="en-US" dirty="0"/>
              <a:t>. У </a:t>
            </a:r>
            <a:r>
              <a:rPr lang="en-US" dirty="0" err="1"/>
              <a:t>другом</a:t>
            </a:r>
            <a:r>
              <a:rPr lang="en-US" dirty="0"/>
              <a:t> </a:t>
            </a:r>
            <a:r>
              <a:rPr lang="en-US" dirty="0" err="1"/>
              <a:t>примеру</a:t>
            </a:r>
            <a:r>
              <a:rPr lang="en-US" dirty="0"/>
              <a:t> </a:t>
            </a:r>
            <a:r>
              <a:rPr lang="en-US" dirty="0" err="1"/>
              <a:t>инсистира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културној</a:t>
            </a:r>
            <a:r>
              <a:rPr lang="en-US" dirty="0"/>
              <a:t> </a:t>
            </a:r>
            <a:r>
              <a:rPr lang="en-US" dirty="0" err="1"/>
              <a:t>историји</a:t>
            </a:r>
            <a:r>
              <a:rPr lang="en-US" dirty="0"/>
              <a:t> </a:t>
            </a:r>
            <a:r>
              <a:rPr lang="en-US" dirty="0" err="1"/>
              <a:t>средњег</a:t>
            </a:r>
            <a:r>
              <a:rPr lang="en-US" dirty="0"/>
              <a:t> </a:t>
            </a:r>
            <a:r>
              <a:rPr lang="en-US" dirty="0" err="1"/>
              <a:t>века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16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5662634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endParaRPr lang="en-US" dirty="0"/>
          </a:p>
          <a:p>
            <a:pPr algn="ctr">
              <a:buNone/>
            </a:pPr>
            <a:r>
              <a:rPr lang="sr-Cyrl-CS" b="1" u="sng" dirty="0"/>
              <a:t>Симболи  (знаци)</a:t>
            </a:r>
          </a:p>
          <a:p>
            <a:pPr algn="ctr">
              <a:buNone/>
            </a:pPr>
            <a:endParaRPr lang="sr-Cyrl-CS" b="1" u="sng" dirty="0"/>
          </a:p>
          <a:p>
            <a:pPr algn="just"/>
            <a:r>
              <a:rPr lang="sr-Cyrl-CS" dirty="0"/>
              <a:t>Неминовне су комбинације главних и помоћних бројева, спојених у јединствен </a:t>
            </a:r>
            <a:r>
              <a:rPr lang="sr-Cyrl-CS" b="1" dirty="0"/>
              <a:t>сложен УДК број </a:t>
            </a:r>
            <a:r>
              <a:rPr lang="sr-Cyrl-CS" dirty="0"/>
              <a:t>који у потпуности, и на одговарајући начин, изражава садржину класификованог документа и уклапа га у целовит информациони инструмент који се, уношењем сваке нове информације перманентно развија и повећава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sr-Cyrl-CS" dirty="0">
                <a:latin typeface="Cambria"/>
                <a:ea typeface="Cambria"/>
              </a:rPr>
              <a:t>За комбиновање више главних бројева, њихово међусобно повезивање и формирање сложене ознаке УДК користе се </a:t>
            </a:r>
            <a:r>
              <a:rPr lang="sr-Cyrl-CS" b="1" dirty="0">
                <a:latin typeface="Cambria"/>
                <a:ea typeface="Cambria"/>
              </a:rPr>
              <a:t>симболи (знаци)</a:t>
            </a:r>
            <a:endParaRPr lang="en-US" dirty="0">
              <a:latin typeface="Cambria"/>
              <a:ea typeface="Cambria"/>
            </a:endParaRPr>
          </a:p>
          <a:p>
            <a:pPr algn="ctr">
              <a:buNone/>
            </a:pPr>
            <a:endParaRPr lang="en-US" b="1" u="sng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497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0330" y="737970"/>
            <a:ext cx="8712968" cy="535614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+    </a:t>
            </a:r>
            <a:r>
              <a:rPr lang="sr-Cyrl-CS" dirty="0">
                <a:latin typeface="Cambria"/>
                <a:ea typeface="Cambria"/>
              </a:rPr>
              <a:t>(плус) знак набрајања</a:t>
            </a:r>
            <a:endParaRPr lang="en-US" dirty="0">
              <a:latin typeface="Cambria"/>
              <a:ea typeface="Cambria"/>
            </a:endParaRPr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/    </a:t>
            </a:r>
            <a:r>
              <a:rPr lang="sr-Cyrl-CS" dirty="0">
                <a:latin typeface="Cambria"/>
                <a:ea typeface="Cambria"/>
              </a:rPr>
              <a:t>(коса црта) знак проширења</a:t>
            </a:r>
            <a:endParaRPr lang="en-US" dirty="0">
              <a:latin typeface="Cambria"/>
              <a:ea typeface="Cambria"/>
            </a:endParaRPr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:     </a:t>
            </a:r>
            <a:r>
              <a:rPr lang="sr-Cyrl-CS" dirty="0">
                <a:latin typeface="Cambria"/>
                <a:ea typeface="Cambria"/>
              </a:rPr>
              <a:t>(двотачка) знак односа</a:t>
            </a:r>
            <a:endParaRPr lang="en-US">
              <a:latin typeface="Cambria"/>
              <a:ea typeface="Cambria"/>
            </a:endParaRPr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::   </a:t>
            </a:r>
            <a:r>
              <a:rPr lang="sr-Cyrl-CS" dirty="0">
                <a:latin typeface="Cambria"/>
                <a:ea typeface="Cambria"/>
              </a:rPr>
              <a:t>(двострука двотачка) знак односа без реципроцитета</a:t>
            </a:r>
            <a:endParaRPr lang="en-US" dirty="0">
              <a:latin typeface="Perpetua"/>
              <a:ea typeface="Cambria"/>
            </a:endParaRPr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’     </a:t>
            </a:r>
            <a:r>
              <a:rPr lang="sr-Cyrl-CS" dirty="0">
                <a:latin typeface="Cambria"/>
                <a:ea typeface="Cambria"/>
              </a:rPr>
              <a:t>(апостроф) знак за синтезу или сажимање</a:t>
            </a:r>
            <a:endParaRPr lang="en-US" dirty="0">
              <a:latin typeface="Cambria"/>
              <a:ea typeface="Cambria"/>
            </a:endParaRPr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en-US" b="1" dirty="0"/>
              <a:t>[ ]</a:t>
            </a:r>
            <a:r>
              <a:rPr lang="sr-Cyrl-CS" b="1" dirty="0">
                <a:latin typeface="Cambria"/>
                <a:ea typeface="Cambria"/>
              </a:rPr>
              <a:t>   </a:t>
            </a:r>
            <a:r>
              <a:rPr lang="sr-Cyrl-CS" dirty="0">
                <a:latin typeface="Cambria"/>
                <a:ea typeface="Cambria"/>
              </a:rPr>
              <a:t>(угласта заграда) знак одвајања, прегруписавања  -            одваја појмовне целине</a:t>
            </a:r>
            <a:endParaRPr lang="en-US" dirty="0">
              <a:latin typeface="Cambria"/>
              <a:ea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765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84976" cy="5328592"/>
          </a:xfrm>
        </p:spPr>
        <p:txBody>
          <a:bodyPr vert="horz" lIns="91440" tIns="45720" rIns="91440" bIns="45720" anchor="t">
            <a:normAutofit/>
          </a:bodyPr>
          <a:lstStyle/>
          <a:p>
            <a:pPr lvl="0"/>
            <a:r>
              <a:rPr lang="sr-Cyrl-CS" b="1" u="sng" dirty="0"/>
              <a:t>Знак набрајања + (плус)</a:t>
            </a:r>
            <a:endParaRPr lang="en-US" u="sng" dirty="0"/>
          </a:p>
          <a:p>
            <a:endParaRPr lang="en-US" dirty="0"/>
          </a:p>
          <a:p>
            <a:pPr algn="just">
              <a:buFontTx/>
              <a:buChar char="-"/>
            </a:pPr>
            <a:r>
              <a:rPr lang="sr-Cyrl-CS" dirty="0">
                <a:latin typeface="Cambria"/>
                <a:ea typeface="Cambria"/>
              </a:rPr>
              <a:t>Повезује два или више бројева који не следе један за другим у УДК таблицама. Може да повеже и појмове изражене помоћним бројевима.</a:t>
            </a:r>
          </a:p>
          <a:p>
            <a:pPr algn="just">
              <a:buFontTx/>
              <a:buChar char="-"/>
            </a:pPr>
            <a:endParaRPr lang="sr-Cyrl-C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en-US" b="1" dirty="0"/>
              <a:t>  </a:t>
            </a:r>
            <a:r>
              <a:rPr lang="en-US" dirty="0"/>
              <a:t>622</a:t>
            </a:r>
            <a:r>
              <a:rPr lang="en-US" b="1" dirty="0"/>
              <a:t>+</a:t>
            </a:r>
            <a:r>
              <a:rPr lang="en-US" dirty="0"/>
              <a:t>699 </a:t>
            </a:r>
            <a:r>
              <a:rPr lang="en-US" dirty="0" err="1"/>
              <a:t>Рударство</a:t>
            </a:r>
            <a:r>
              <a:rPr lang="en-US" dirty="0"/>
              <a:t> </a:t>
            </a:r>
            <a:r>
              <a:rPr lang="en-US" b="1" dirty="0"/>
              <a:t>и </a:t>
            </a:r>
            <a:r>
              <a:rPr lang="en-US" dirty="0" err="1"/>
              <a:t>металургија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Perpetua"/>
              <a:ea typeface="Cambria"/>
            </a:endParaRPr>
          </a:p>
          <a:p>
            <a:pPr marL="0" indent="0">
              <a:buNone/>
            </a:pPr>
            <a:r>
              <a:rPr lang="sr-Cyrl-CS" dirty="0">
                <a:latin typeface="Cambria"/>
                <a:ea typeface="Cambria"/>
              </a:rPr>
              <a:t>   323</a:t>
            </a:r>
            <a:r>
              <a:rPr lang="sr-Cyrl-CS" b="1" dirty="0">
                <a:latin typeface="Cambria"/>
                <a:ea typeface="Cambria"/>
              </a:rPr>
              <a:t>+</a:t>
            </a:r>
            <a:r>
              <a:rPr lang="sr-Cyrl-CS" dirty="0">
                <a:latin typeface="Cambria"/>
                <a:ea typeface="Cambria"/>
              </a:rPr>
              <a:t>327(497.11+497.16)   Унутрашња </a:t>
            </a:r>
            <a:r>
              <a:rPr lang="sr-Cyrl-CS" b="1" dirty="0">
                <a:latin typeface="Cambria"/>
                <a:ea typeface="Cambria"/>
              </a:rPr>
              <a:t>и</a:t>
            </a:r>
            <a:r>
              <a:rPr lang="sr-Cyrl-CS" dirty="0">
                <a:latin typeface="Cambria"/>
                <a:ea typeface="Cambria"/>
              </a:rPr>
              <a:t> спољна       политика Србије и Црне Горе</a:t>
            </a:r>
            <a:endParaRPr lang="en-US" dirty="0">
              <a:latin typeface="Cambria"/>
              <a:ea typeface="Cambria"/>
            </a:endParaRPr>
          </a:p>
          <a:p>
            <a:pPr>
              <a:buNone/>
            </a:pPr>
            <a:r>
              <a:rPr lang="sr-Cyrl-CS" dirty="0">
                <a:latin typeface="Cambria"/>
                <a:ea typeface="Cambria"/>
              </a:rPr>
              <a:t>   </a:t>
            </a:r>
            <a:endParaRPr lang="en-US" dirty="0"/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2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642918"/>
            <a:ext cx="8856984" cy="6026442"/>
          </a:xfrm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pPr lvl="0"/>
            <a:r>
              <a:rPr lang="sr-Cyrl-CS" b="1" u="sng" dirty="0"/>
              <a:t>Знак проширења / (коса црта)</a:t>
            </a:r>
            <a:endParaRPr lang="en-US" u="sng" dirty="0"/>
          </a:p>
          <a:p>
            <a:endParaRPr lang="en-US" dirty="0"/>
          </a:p>
          <a:p>
            <a:pPr marL="0" indent="0">
              <a:buNone/>
            </a:pPr>
            <a:r>
              <a:rPr lang="sr-Cyrl-CS" dirty="0"/>
              <a:t>- повезује у јединствену нумеричку целину низ бројева који, према таблицама УДК, следе један за другим у вертикалном низу. Исписују се само почетни и завршни бројеви обухваћеног низа.</a:t>
            </a:r>
            <a:endParaRPr lang="en-US" dirty="0"/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73/76 </a:t>
            </a:r>
            <a:r>
              <a:rPr lang="sr-Cyrl-CS" dirty="0">
                <a:latin typeface="Cambria"/>
                <a:ea typeface="Cambria"/>
              </a:rPr>
              <a:t>  Ликовне уметности (уместо 73+74+75+76)</a:t>
            </a:r>
            <a:endParaRPr lang="en-US" dirty="0"/>
          </a:p>
          <a:p>
            <a:pPr marL="0" indent="0">
              <a:buNone/>
            </a:pPr>
            <a:r>
              <a:rPr lang="sr-Cyrl-CS" dirty="0">
                <a:latin typeface="Cambria"/>
                <a:ea typeface="Cambria"/>
              </a:rPr>
              <a:t>73        Вајарство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74        Цртање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75        Сликарство 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76        Графика</a:t>
            </a: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/>
            <a:r>
              <a:rPr lang="sr-Cyrl-CS" dirty="0">
                <a:latin typeface="Cambria"/>
                <a:ea typeface="Cambria"/>
              </a:rPr>
              <a:t>На овај начин формулисан УДК број </a:t>
            </a:r>
            <a:r>
              <a:rPr lang="sr-Cyrl-CS" b="1" dirty="0">
                <a:latin typeface="Cambria"/>
                <a:ea typeface="Cambria"/>
              </a:rPr>
              <a:t>73/76 </a:t>
            </a:r>
            <a:r>
              <a:rPr lang="sr-Cyrl-CS" dirty="0">
                <a:latin typeface="Cambria"/>
                <a:ea typeface="Cambria"/>
              </a:rPr>
              <a:t>не подразумева само вајарство 73 и графику 76, већ обухвата и све остале ликовне уметности које се, према таблицама, налазе у непрекинутом низу, између наведених бројева</a:t>
            </a:r>
          </a:p>
          <a:p>
            <a:pPr algn="just"/>
            <a:endParaRPr lang="sr-Cyrl-CS" dirty="0">
              <a:latin typeface="Cambria"/>
              <a:ea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472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107504" y="260648"/>
            <a:ext cx="8784976" cy="6453336"/>
          </a:xfrm>
        </p:spPr>
        <p:txBody>
          <a:bodyPr vert="horz" lIns="91440" tIns="45720" rIns="91440" bIns="45720" anchor="t">
            <a:normAutofit fontScale="85000" lnSpcReduction="20000"/>
          </a:bodyPr>
          <a:lstStyle/>
          <a:p>
            <a:pPr>
              <a:buNone/>
            </a:pPr>
            <a:endParaRPr lang="en-US" dirty="0"/>
          </a:p>
          <a:p>
            <a:pPr lvl="0"/>
            <a:r>
              <a:rPr lang="sr-Cyrl-CS" b="1" u="sng" dirty="0"/>
              <a:t>Знак односа : (двотачка)</a:t>
            </a:r>
            <a:endParaRPr lang="en-US" u="sng" dirty="0"/>
          </a:p>
          <a:p>
            <a:endParaRPr lang="en-US" dirty="0"/>
          </a:p>
          <a:p>
            <a:pPr marL="0" indent="0" algn="just">
              <a:buNone/>
            </a:pPr>
            <a:r>
              <a:rPr lang="sr-Cyrl-CS" dirty="0"/>
              <a:t>- основна функција знака односа израженог двотачком јесте да укаже на однос у коме се налазе два појма без обзира на њихов семантички опсег и хијерархијски ниво у систему наука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- </a:t>
            </a:r>
            <a:r>
              <a:rPr lang="sr-Cyrl-CS" b="1" dirty="0"/>
              <a:t>два појма се могу посматрати у различитим међусобним односима </a:t>
            </a:r>
            <a:endParaRPr lang="en-US" b="1" dirty="0"/>
          </a:p>
          <a:p>
            <a:pPr marL="0" indent="0" algn="just">
              <a:buNone/>
            </a:pPr>
            <a:r>
              <a:rPr lang="sr-Cyrl-CS" dirty="0"/>
              <a:t>на пример, узајамни утицаји и прожимања веома широких подручја мисаоног поимања света и научних достигнућа: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Cyrl-CS" b="1" dirty="0"/>
              <a:t>1:001  </a:t>
            </a:r>
            <a:r>
              <a:rPr lang="sr-Cyrl-CS" dirty="0"/>
              <a:t>   међусобни односи филозофије и науке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1           Филозофија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001        Наука у најширем смислу</a:t>
            </a:r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sr-Cyrl-CS" dirty="0"/>
              <a:t>- у наведеном примеру нема надређености и подређености – по</a:t>
            </a:r>
            <a:r>
              <a:rPr lang="en-US" dirty="0"/>
              <a:t>j</a:t>
            </a:r>
            <a:r>
              <a:rPr lang="sr-Cyrl-CS" dirty="0"/>
              <a:t>мови су равноправни, па исти однос може да се изрази и у инвертованом облику: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001:1   </a:t>
            </a:r>
            <a:r>
              <a:rPr lang="sr-Cyrl-CS" dirty="0">
                <a:latin typeface="Cambria"/>
                <a:ea typeface="Cambria"/>
              </a:rPr>
              <a:t>међусобни односи науке и филозофије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3946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404664"/>
            <a:ext cx="8928992" cy="6286544"/>
          </a:xfrm>
        </p:spPr>
        <p:txBody>
          <a:bodyPr vert="horz" lIns="91440" tIns="45720" rIns="91440" bIns="45720" anchor="t">
            <a:normAutofit fontScale="77500" lnSpcReduction="20000"/>
          </a:bodyPr>
          <a:lstStyle/>
          <a:p>
            <a:pPr algn="just"/>
            <a:r>
              <a:rPr lang="sr-Cyrl-CS" dirty="0">
                <a:latin typeface="Cambria"/>
                <a:ea typeface="Cambria"/>
              </a:rPr>
              <a:t>Повезивањем два УДК броја двотачком може се изразити и </a:t>
            </a:r>
            <a:r>
              <a:rPr lang="sr-Cyrl-CS" b="1" dirty="0">
                <a:latin typeface="Cambria"/>
                <a:ea typeface="Cambria"/>
              </a:rPr>
              <a:t>утицај једног појма  на други. </a:t>
            </a:r>
            <a:r>
              <a:rPr lang="sr-Cyrl-CS" dirty="0">
                <a:latin typeface="Cambria"/>
                <a:ea typeface="Cambria"/>
              </a:rPr>
              <a:t>У овом случају редослед бројева је прецизно утврђен, нема инверзије, тако да </a:t>
            </a:r>
            <a:r>
              <a:rPr lang="sr-Cyrl-CS" b="1" dirty="0">
                <a:latin typeface="Cambria"/>
                <a:ea typeface="Cambria"/>
              </a:rPr>
              <a:t>број за појам који прима утицај или трпи дејство, увек долази на прво место</a:t>
            </a:r>
            <a:endParaRPr lang="en-US" b="1" dirty="0">
              <a:latin typeface="Cambria"/>
              <a:ea typeface="Cambria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sr-Cyrl-CS" dirty="0"/>
              <a:t>637.11:632.95    утицај пестицида на млеко и млечне производе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637.11   Млеко. Млечни производи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632.95   Пестициди</a:t>
            </a:r>
            <a:endParaRPr lang="en-US" dirty="0"/>
          </a:p>
          <a:p>
            <a:pPr marL="0" indent="0">
              <a:buNone/>
            </a:pPr>
            <a:endParaRPr lang="sr-Cyrl-CS" dirty="0"/>
          </a:p>
          <a:p>
            <a:pPr algn="just"/>
            <a:r>
              <a:rPr lang="sr-Cyrl-CS" dirty="0"/>
              <a:t>Употребом двотачке може да се изрази </a:t>
            </a:r>
            <a:r>
              <a:rPr lang="sr-Cyrl-CS" b="1" dirty="0"/>
              <a:t>аспект посматрања или изучавања неког појма или појаве</a:t>
            </a:r>
            <a:endParaRPr lang="en-US" b="1" dirty="0"/>
          </a:p>
          <a:p>
            <a:endParaRPr lang="en-US" dirty="0"/>
          </a:p>
          <a:p>
            <a:pPr marL="0" indent="0">
              <a:buNone/>
            </a:pPr>
            <a:r>
              <a:rPr lang="sr-Cyrl-CS" dirty="0"/>
              <a:t>796.01</a:t>
            </a:r>
            <a:r>
              <a:rPr lang="sr-Cyrl-CS" b="1" dirty="0"/>
              <a:t>:</a:t>
            </a:r>
            <a:r>
              <a:rPr lang="sr-Cyrl-CS" dirty="0"/>
              <a:t>159.9    психологија спорта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796.01</a:t>
            </a:r>
            <a:r>
              <a:rPr lang="sr-Cyrl-CS" b="1" dirty="0"/>
              <a:t>:</a:t>
            </a:r>
            <a:r>
              <a:rPr lang="sr-Cyrl-CS" dirty="0"/>
              <a:t>316       социологија спорта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796.01            Теорија спорта. Филозофија спорта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159.9              Психологија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316                 Социологија</a:t>
            </a:r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sr-Cyrl-CS" dirty="0"/>
              <a:t>- Двотачком се често постиже прецизнија класификација у оквиру појединих подручја код којих таблице не предвиђају детаљнију поделу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775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85F07-94B2-4142-A864-7FBD0FB1A8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44877" y="1115579"/>
            <a:ext cx="8476391" cy="4572000"/>
          </a:xfrm>
        </p:spPr>
        <p:txBody>
          <a:bodyPr vert="horz" lIns="91440" tIns="45720" rIns="91440" bIns="45720" anchor="t">
            <a:normAutofit/>
          </a:bodyPr>
          <a:lstStyle/>
          <a:p>
            <a:pPr algn="just"/>
            <a:r>
              <a:rPr lang="en-US" dirty="0" err="1"/>
              <a:t>Уколико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потребно</a:t>
            </a:r>
            <a:r>
              <a:rPr lang="en-US" dirty="0"/>
              <a:t>, </a:t>
            </a:r>
            <a:r>
              <a:rPr lang="en-US" dirty="0" err="1"/>
              <a:t>врста</a:t>
            </a:r>
            <a:r>
              <a:rPr lang="en-US" dirty="0"/>
              <a:t> </a:t>
            </a:r>
            <a:r>
              <a:rPr lang="en-US" dirty="0" err="1"/>
              <a:t>односа</a:t>
            </a:r>
            <a:r>
              <a:rPr lang="en-US" dirty="0"/>
              <a:t> </a:t>
            </a:r>
            <a:r>
              <a:rPr lang="en-US" dirty="0" err="1"/>
              <a:t>између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појма</a:t>
            </a:r>
            <a:r>
              <a:rPr lang="en-US" dirty="0"/>
              <a:t>, </a:t>
            </a:r>
            <a:r>
              <a:rPr lang="en-US" dirty="0" err="1"/>
              <a:t>као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пристрасност</a:t>
            </a:r>
            <a:r>
              <a:rPr lang="en-US" dirty="0"/>
              <a:t>, </a:t>
            </a:r>
            <a:r>
              <a:rPr lang="en-US" dirty="0" err="1"/>
              <a:t>упоређивање</a:t>
            </a:r>
            <a:r>
              <a:rPr lang="en-US" dirty="0"/>
              <a:t>, </a:t>
            </a:r>
            <a:r>
              <a:rPr lang="en-US" dirty="0" err="1"/>
              <a:t>утицај</a:t>
            </a:r>
            <a:r>
              <a:rPr lang="en-US" dirty="0"/>
              <a:t> </a:t>
            </a:r>
            <a:r>
              <a:rPr lang="en-US" dirty="0" err="1"/>
              <a:t>итд</a:t>
            </a:r>
            <a:r>
              <a:rPr lang="en-US" dirty="0"/>
              <a:t>.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додатно</a:t>
            </a:r>
            <a:r>
              <a:rPr lang="en-US" dirty="0"/>
              <a:t> </a:t>
            </a:r>
            <a:r>
              <a:rPr lang="en-US" dirty="0" err="1"/>
              <a:t>прецизирати</a:t>
            </a:r>
            <a:r>
              <a:rPr lang="en-US" dirty="0"/>
              <a:t> </a:t>
            </a:r>
            <a:r>
              <a:rPr lang="en-US" dirty="0" err="1"/>
              <a:t>коришћењем</a:t>
            </a:r>
            <a:r>
              <a:rPr lang="en-US" dirty="0"/>
              <a:t> </a:t>
            </a:r>
            <a:r>
              <a:rPr lang="en-US" dirty="0" err="1"/>
              <a:t>општих</a:t>
            </a:r>
            <a:r>
              <a:rPr lang="en-US" dirty="0"/>
              <a:t> </a:t>
            </a:r>
            <a:r>
              <a:rPr lang="en-US" dirty="0" err="1"/>
              <a:t>помоћних</a:t>
            </a:r>
            <a:r>
              <a:rPr lang="en-US" dirty="0"/>
              <a:t> </a:t>
            </a:r>
            <a:r>
              <a:rPr lang="en-US" dirty="0" err="1"/>
              <a:t>бројева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фазе</a:t>
            </a:r>
            <a:r>
              <a:rPr lang="en-US" dirty="0"/>
              <a:t> </a:t>
            </a:r>
            <a:r>
              <a:rPr lang="en-US" dirty="0" err="1"/>
              <a:t>односа</a:t>
            </a:r>
            <a:r>
              <a:rPr lang="en-US" dirty="0"/>
              <a:t> </a:t>
            </a:r>
            <a:r>
              <a:rPr lang="en-US" b="1" dirty="0"/>
              <a:t>-042</a:t>
            </a:r>
            <a:endParaRPr lang="en-US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37-042.3:32</a:t>
            </a:r>
            <a:r>
              <a:rPr lang="en-US" dirty="0"/>
              <a:t> </a:t>
            </a:r>
            <a:r>
              <a:rPr lang="en-US" dirty="0" err="1"/>
              <a:t>Утицај</a:t>
            </a:r>
            <a:r>
              <a:rPr lang="en-US" dirty="0"/>
              <a:t> </a:t>
            </a:r>
            <a:r>
              <a:rPr lang="en-US" dirty="0" err="1"/>
              <a:t>политике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образовање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37 </a:t>
            </a:r>
            <a:r>
              <a:rPr lang="en-US" dirty="0" err="1"/>
              <a:t>Образовање</a:t>
            </a:r>
          </a:p>
          <a:p>
            <a:pPr marL="0" indent="0">
              <a:buNone/>
            </a:pPr>
            <a:r>
              <a:rPr lang="en-US" dirty="0"/>
              <a:t>-042.3 </a:t>
            </a:r>
            <a:r>
              <a:rPr lang="en-US" dirty="0" err="1"/>
              <a:t>Фаза</a:t>
            </a:r>
            <a:r>
              <a:rPr lang="en-US" dirty="0"/>
              <a:t> </a:t>
            </a:r>
            <a:r>
              <a:rPr lang="en-US" dirty="0" err="1"/>
              <a:t>утицаја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32 </a:t>
            </a:r>
            <a:r>
              <a:rPr lang="en-US" dirty="0" err="1"/>
              <a:t>Политика</a:t>
            </a:r>
          </a:p>
        </p:txBody>
      </p:sp>
    </p:spTree>
    <p:extLst>
      <p:ext uri="{BB962C8B-B14F-4D97-AF65-F5344CB8AC3E}">
        <p14:creationId xmlns:p14="http://schemas.microsoft.com/office/powerpoint/2010/main" val="288938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136904" cy="1143000"/>
          </a:xfrm>
        </p:spPr>
        <p:txBody>
          <a:bodyPr>
            <a:normAutofit fontScale="90000"/>
          </a:bodyPr>
          <a:lstStyle/>
          <a:p>
            <a:br>
              <a:rPr lang="en-US" b="1" u="sng" dirty="0"/>
            </a:br>
            <a:br>
              <a:rPr lang="en-US" b="1" u="sng" dirty="0"/>
            </a:br>
            <a:br>
              <a:rPr lang="en-US" b="1" u="sng" dirty="0"/>
            </a:br>
            <a:br>
              <a:rPr lang="en-US" b="1" u="sng" dirty="0"/>
            </a:br>
            <a:br>
              <a:rPr lang="en-US" b="1" u="sng" dirty="0"/>
            </a:br>
            <a:r>
              <a:rPr lang="sr-Latn-CS" sz="2700" b="1" u="sng" dirty="0"/>
              <a:t>ТАБЕЛА 1ц. ОПШТИ ПОМОЋНИ БРОЈЕВИ ЗА ЈЕЗИКЕ </a:t>
            </a:r>
            <a:r>
              <a:rPr lang="sr-Latn-CS" sz="2700" dirty="0"/>
              <a:t>   </a:t>
            </a:r>
            <a:r>
              <a:rPr lang="sr-Latn-CS" sz="2700" b="1" dirty="0"/>
              <a:t> =...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fontScale="85000" lnSpcReduction="20000"/>
          </a:bodyPr>
          <a:lstStyle/>
          <a:p>
            <a:r>
              <a:rPr lang="sr-Latn-CS" b="1" dirty="0"/>
              <a:t>=00  Вишејезични документи</a:t>
            </a:r>
            <a:endParaRPr lang="en-US" dirty="0"/>
          </a:p>
          <a:p>
            <a:r>
              <a:rPr lang="sr-Latn-CS" b="1" dirty="0"/>
              <a:t>нпр. </a:t>
            </a:r>
            <a:r>
              <a:rPr lang="sr-Latn-CS" dirty="0"/>
              <a:t>53(035)</a:t>
            </a:r>
            <a:r>
              <a:rPr lang="sr-Latn-CS" b="1" dirty="0"/>
              <a:t>=00</a:t>
            </a:r>
            <a:r>
              <a:rPr lang="sr-Latn-CS" dirty="0"/>
              <a:t>   </a:t>
            </a:r>
            <a:r>
              <a:rPr lang="sr-Latn-CS" b="1" dirty="0"/>
              <a:t>вишејезични</a:t>
            </a:r>
            <a:r>
              <a:rPr lang="sr-Latn-CS" dirty="0"/>
              <a:t> приручник из физике</a:t>
            </a:r>
            <a:endParaRPr lang="en-US" dirty="0"/>
          </a:p>
          <a:p>
            <a:r>
              <a:rPr lang="sr-Latn-CS" dirty="0"/>
              <a:t>53(035)</a:t>
            </a:r>
            <a:r>
              <a:rPr lang="sr-Latn-CS" b="1" dirty="0"/>
              <a:t>=111=</a:t>
            </a:r>
            <a:r>
              <a:rPr lang="en-US" b="1" dirty="0"/>
              <a:t>133.1</a:t>
            </a:r>
            <a:r>
              <a:rPr lang="sr-Latn-CS" b="1" dirty="0"/>
              <a:t>=112.2</a:t>
            </a:r>
            <a:r>
              <a:rPr lang="sr-Latn-CS" dirty="0"/>
              <a:t>  приручник из физике, </a:t>
            </a:r>
            <a:r>
              <a:rPr lang="sr-Latn-CS" b="1" dirty="0"/>
              <a:t>енглеско-француско-немачки</a:t>
            </a:r>
            <a:endParaRPr lang="en-US" dirty="0"/>
          </a:p>
          <a:p>
            <a:r>
              <a:rPr lang="sr-Latn-CS" b="1" dirty="0"/>
              <a:t>=02 </a:t>
            </a:r>
            <a:r>
              <a:rPr lang="sr-Latn-CS" dirty="0"/>
              <a:t>оригинали или њихове адаптације(непреведено)</a:t>
            </a:r>
            <a:endParaRPr lang="en-US" dirty="0"/>
          </a:p>
          <a:p>
            <a:r>
              <a:rPr lang="sr-Latn-CS" b="1" dirty="0"/>
              <a:t>=030 </a:t>
            </a:r>
            <a:r>
              <a:rPr lang="sr-Latn-CS" dirty="0"/>
              <a:t>преведени документи.</a:t>
            </a:r>
            <a:endParaRPr lang="en-US" dirty="0"/>
          </a:p>
          <a:p>
            <a:r>
              <a:rPr lang="sr-Latn-CS" dirty="0"/>
              <a:t>Преводи. Изворни језик   -  означавају се помоћу </a:t>
            </a:r>
            <a:r>
              <a:rPr lang="en-US" dirty="0"/>
              <a:t> </a:t>
            </a:r>
            <a:r>
              <a:rPr lang="sr-Latn-CS" dirty="0"/>
              <a:t>=030.1/.9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sr-Latn-CS" dirty="0"/>
              <a:t>нпр. 61=030.161.1   медицинска дела преведена са руског језика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sr-Latn-CS" dirty="0"/>
              <a:t>61=030.1</a:t>
            </a:r>
            <a:r>
              <a:rPr lang="x-none"/>
              <a:t>61.1</a:t>
            </a:r>
            <a:r>
              <a:rPr lang="sr-Latn-CS" dirty="0"/>
              <a:t>=133.1  медицинска дела преведена са руског на француски језик (ређају се уз остале преводе из медицине са руског)</a:t>
            </a:r>
            <a:endParaRPr lang="en-US" dirty="0"/>
          </a:p>
          <a:p>
            <a:pPr marL="0" indent="0">
              <a:buNone/>
            </a:pPr>
            <a:r>
              <a:rPr lang="sr-Latn-CS" dirty="0"/>
              <a:t> </a:t>
            </a:r>
            <a:endParaRPr lang="en-US" dirty="0"/>
          </a:p>
          <a:p>
            <a:r>
              <a:rPr lang="sr-Latn-CS" dirty="0"/>
              <a:t>61=133.1=030.161.1  медицинска дела преведена са руског на француски језик (ређају се уз остала дела из медицине на француском)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830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856984" cy="5904656"/>
          </a:xfrm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r>
              <a:rPr lang="sr-Cyrl-CS" b="1" u="sng" dirty="0">
                <a:latin typeface="Cambria"/>
                <a:ea typeface="Cambria"/>
              </a:rPr>
              <a:t>Знак односа без реципроцитета, двострука двотачка ::</a:t>
            </a:r>
            <a:endParaRPr lang="en-US" u="sng" dirty="0">
              <a:latin typeface="Cambria"/>
              <a:ea typeface="Cambria"/>
            </a:endParaRPr>
          </a:p>
          <a:p>
            <a:pPr>
              <a:buNone/>
            </a:pPr>
            <a:endParaRPr lang="en-US" dirty="0"/>
          </a:p>
          <a:p>
            <a:pPr marL="0" indent="0" algn="just">
              <a:buNone/>
            </a:pPr>
            <a:r>
              <a:rPr lang="sr-Cyrl-CS" dirty="0"/>
              <a:t>- симбол двоструке двотачке повезује два главна броја на исти начин као и једнострука двотачка – разлика је у томе што се код двоструке двотачке не врши инверзија повезаних бројева</a:t>
            </a:r>
            <a:endParaRPr lang="en-US" dirty="0"/>
          </a:p>
          <a:p>
            <a:pPr marL="0" indent="0" algn="just">
              <a:buNone/>
            </a:pPr>
            <a:r>
              <a:rPr lang="sr-Cyrl-CS" b="1" dirty="0">
                <a:latin typeface="Cambria"/>
                <a:ea typeface="Cambria"/>
              </a:rPr>
              <a:t>::</a:t>
            </a:r>
            <a:r>
              <a:rPr lang="sr-Cyrl-CS" dirty="0">
                <a:latin typeface="Cambria"/>
                <a:ea typeface="Cambria"/>
              </a:rPr>
              <a:t> може да се користи да укаже на </a:t>
            </a:r>
            <a:r>
              <a:rPr lang="sr-Cyrl-CS" b="1" dirty="0">
                <a:latin typeface="Cambria"/>
                <a:ea typeface="Cambria"/>
              </a:rPr>
              <a:t>однос у коме се налазе два појма</a:t>
            </a:r>
            <a:endParaRPr lang="en-US" b="1" dirty="0">
              <a:latin typeface="Cambria"/>
              <a:ea typeface="Cambria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sr-Cyrl-CS" dirty="0"/>
              <a:t>371.3::16  методика наставе логике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371.3::53  методика наставе физике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::</a:t>
            </a:r>
            <a:r>
              <a:rPr lang="sr-Cyrl-CS" dirty="0">
                <a:latin typeface="Cambria"/>
                <a:ea typeface="Cambria"/>
              </a:rPr>
              <a:t> може да се примењује и при утврђивању сложених  УДК бројева чија је структура заснована на </a:t>
            </a:r>
            <a:r>
              <a:rPr lang="sr-Cyrl-CS" b="1" dirty="0">
                <a:latin typeface="Cambria"/>
                <a:ea typeface="Cambria"/>
              </a:rPr>
              <a:t>двоструком повезивању појмова знаком односа</a:t>
            </a:r>
            <a:endParaRPr lang="en-US" b="1" dirty="0">
              <a:latin typeface="Cambria"/>
              <a:ea typeface="Cambria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r-Cyrl-CS" dirty="0"/>
              <a:t>013:02</a:t>
            </a:r>
            <a:r>
              <a:rPr lang="sr-Cyrl-CS" b="1" dirty="0"/>
              <a:t>::</a:t>
            </a:r>
            <a:r>
              <a:rPr lang="sr-Cyrl-CS" dirty="0"/>
              <a:t>061.2    библиографије издања библиотекарских друштава</a:t>
            </a:r>
            <a:endParaRPr lang="en-US" dirty="0"/>
          </a:p>
          <a:p>
            <a:pPr marL="0" indent="0">
              <a:buNone/>
            </a:pPr>
            <a:endParaRPr lang="sr-Cyrl-CS" dirty="0">
              <a:latin typeface="Cambria"/>
              <a:ea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130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6" y="404664"/>
            <a:ext cx="9034440" cy="6336704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pPr lvl="0"/>
            <a:r>
              <a:rPr lang="sr-Cyrl-CS" b="1" u="sng" dirty="0"/>
              <a:t>Знак за синтезу  или сажимање’ (апостроф)</a:t>
            </a:r>
            <a:endParaRPr lang="en-US" u="sng" dirty="0"/>
          </a:p>
          <a:p>
            <a:endParaRPr lang="en-US" dirty="0"/>
          </a:p>
          <a:p>
            <a:pPr algn="just"/>
            <a:r>
              <a:rPr lang="sr-Cyrl-CS" dirty="0"/>
              <a:t> знак за синтезу ’ (апостроф) примењује се код оних формулација бројева УДК када се сажимањем ознака за различите појмове, према строго дефинисаним правилима, </a:t>
            </a:r>
            <a:r>
              <a:rPr lang="sr-Cyrl-CS" b="1" dirty="0"/>
              <a:t>утврђује класификациони израз новог значења</a:t>
            </a:r>
            <a:endParaRPr lang="en-US" b="1" dirty="0"/>
          </a:p>
          <a:p>
            <a:pPr algn="just"/>
            <a:r>
              <a:rPr lang="sr-Cyrl-CS" dirty="0"/>
              <a:t>знак за синтезу </a:t>
            </a:r>
            <a:r>
              <a:rPr lang="sr-Cyrl-CS" b="1" dirty="0"/>
              <a:t>повезује два броја која припадају истој основној стручној групи који граде ознаку за нов појам </a:t>
            </a:r>
            <a:r>
              <a:rPr lang="sr-Cyrl-CS" dirty="0"/>
              <a:t>– не ради се, дакле о набрајању различитих појмова, већ о њиховом сажимању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Cyrl-CS" b="1" dirty="0"/>
              <a:t>637.5’62    </a:t>
            </a:r>
            <a:r>
              <a:rPr lang="sr-Cyrl-CS" dirty="0"/>
              <a:t>говедина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637.5          месо и производи од меса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636.2          говеда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sr-Cyrl-CS" b="1" dirty="0"/>
              <a:t>546.32’16    </a:t>
            </a:r>
            <a:r>
              <a:rPr lang="sr-Cyrl-CS" dirty="0"/>
              <a:t>калијум-флуорид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546.32          калијум</a:t>
            </a:r>
          </a:p>
          <a:p>
            <a:pPr marL="0" indent="0">
              <a:buNone/>
            </a:pPr>
            <a:r>
              <a:rPr lang="sr-Cyrl-CS" dirty="0"/>
              <a:t>546.16          флуор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sr-Cyrl-CS" dirty="0"/>
              <a:t>као што се види, почетни децимали за комбиноване појмове потпуно су истоветни, па се због тога у сложеном УДК броју појављују само једанпут</a:t>
            </a:r>
            <a:endParaRPr lang="en-US" dirty="0"/>
          </a:p>
          <a:p>
            <a:pPr algn="just"/>
            <a:r>
              <a:rPr lang="sr-Cyrl-CS" dirty="0">
                <a:latin typeface="Cambria"/>
                <a:ea typeface="Cambria"/>
              </a:rPr>
              <a:t> знак за синтезу нема у пракси нарочито широку примену, најчешће је заступљен </a:t>
            </a:r>
            <a:r>
              <a:rPr lang="sr-Cyrl-CS" b="1" dirty="0">
                <a:latin typeface="Cambria"/>
                <a:ea typeface="Cambria"/>
              </a:rPr>
              <a:t>у области хемије и хемијске технологије</a:t>
            </a:r>
            <a:r>
              <a:rPr lang="sr-Cyrl-CS" dirty="0">
                <a:latin typeface="Cambria"/>
                <a:ea typeface="Cambria"/>
              </a:rPr>
              <a:t>; најновије измене у УДК систему предвиделе су значајнију примену апострофа у области лингвистике, у стручној групи 81 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329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20" y="404664"/>
            <a:ext cx="9137179" cy="6453336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pPr lvl="0"/>
            <a:r>
              <a:rPr lang="sr-Cyrl-CS" b="1" dirty="0"/>
              <a:t>Знак угласте заграде </a:t>
            </a:r>
            <a:r>
              <a:rPr lang="en-US" b="1" dirty="0"/>
              <a:t>[]</a:t>
            </a:r>
            <a:endParaRPr lang="en-US" dirty="0"/>
          </a:p>
          <a:p>
            <a:endParaRPr lang="en-US" dirty="0"/>
          </a:p>
          <a:p>
            <a:r>
              <a:rPr lang="sr-Cyrl-CS" dirty="0">
                <a:latin typeface="Cambria"/>
                <a:ea typeface="Cambria"/>
              </a:rPr>
              <a:t>симбол угласте заграде одваја појмовне целине сложеног УДК броја и најчешће се користи код оних комбинација бројева  који укључују више знакова (симбола)</a:t>
            </a:r>
          </a:p>
          <a:p>
            <a:r>
              <a:rPr lang="sr-Cyrl-CS" dirty="0"/>
              <a:t>   </a:t>
            </a:r>
            <a:r>
              <a:rPr lang="sr-Cyrl-CS" b="1" dirty="0"/>
              <a:t>истих:</a:t>
            </a:r>
            <a:endParaRPr lang="en-US" b="1" dirty="0"/>
          </a:p>
          <a:p>
            <a:pPr marL="0" indent="0">
              <a:buNone/>
            </a:pPr>
            <a:r>
              <a:rPr lang="sr-Cyrl-CS" dirty="0"/>
              <a:t>        013:</a:t>
            </a:r>
            <a:r>
              <a:rPr lang="ru-RU" b="1" dirty="0"/>
              <a:t>[</a:t>
            </a:r>
            <a:r>
              <a:rPr lang="sr-Cyrl-CS" dirty="0"/>
              <a:t>39:061.6   библиографија издања етнографског института</a:t>
            </a:r>
          </a:p>
          <a:p>
            <a:pPr marL="0" indent="0">
              <a:buNone/>
            </a:pPr>
            <a:r>
              <a:rPr lang="en-US" dirty="0"/>
              <a:t>        013 </a:t>
            </a:r>
            <a:r>
              <a:rPr lang="en-US" dirty="0" err="1"/>
              <a:t>колективне</a:t>
            </a:r>
            <a:r>
              <a:rPr lang="en-US" dirty="0"/>
              <a:t> </a:t>
            </a:r>
            <a:r>
              <a:rPr lang="en-US" dirty="0" err="1"/>
              <a:t>библиографије</a:t>
            </a:r>
          </a:p>
          <a:p>
            <a:pPr marL="0" indent="0">
              <a:buNone/>
            </a:pPr>
            <a:endParaRPr lang="en-US" dirty="0">
              <a:latin typeface="Perpetua"/>
            </a:endParaRPr>
          </a:p>
          <a:p>
            <a:r>
              <a:rPr lang="sr-Cyrl-CS" dirty="0"/>
              <a:t>   </a:t>
            </a:r>
            <a:r>
              <a:rPr lang="sr-Cyrl-CS" b="1" dirty="0"/>
              <a:t>различитих:</a:t>
            </a:r>
            <a:endParaRPr lang="en-US" b="1" dirty="0"/>
          </a:p>
          <a:p>
            <a:pPr marL="0" indent="0">
              <a:buNone/>
            </a:pPr>
            <a:r>
              <a:rPr lang="sr-Cyrl-CS" dirty="0">
                <a:latin typeface="Cambria"/>
                <a:ea typeface="Cambria"/>
              </a:rPr>
              <a:t>         371.3::</a:t>
            </a:r>
            <a:r>
              <a:rPr lang="ru-RU" b="1" dirty="0">
                <a:latin typeface="Cambria"/>
                <a:ea typeface="Cambria"/>
              </a:rPr>
              <a:t>[</a:t>
            </a:r>
            <a:r>
              <a:rPr lang="sr-Cyrl-CS" dirty="0">
                <a:latin typeface="Cambria"/>
                <a:ea typeface="Cambria"/>
              </a:rPr>
              <a:t>73/76   методика наставе ликовне уметности</a:t>
            </a:r>
            <a:endParaRPr lang="en-US" dirty="0">
              <a:latin typeface="Cambria"/>
              <a:ea typeface="Cambria"/>
            </a:endParaRPr>
          </a:p>
          <a:p>
            <a:pPr>
              <a:buNone/>
            </a:pPr>
            <a:endParaRPr lang="en-US" dirty="0"/>
          </a:p>
          <a:p>
            <a:r>
              <a:rPr lang="sr-Cyrl-CS" dirty="0"/>
              <a:t>Једнострука угласта заграда може бити окренута на леву или десну страну, зависно од значења и структуре сложеног УДК броја</a:t>
            </a:r>
            <a:endParaRPr lang="en-US" dirty="0"/>
          </a:p>
          <a:p>
            <a:pPr algn="just"/>
            <a:r>
              <a:rPr lang="sr-Cyrl-CS" dirty="0">
                <a:latin typeface="Cambria"/>
                <a:ea typeface="Cambria"/>
              </a:rPr>
              <a:t>у извесним случајевима је неопходно да се појмовне или логичке целине комплексне садржине изражене класификационим изразом омеђе угластим заградама са обе стране – како ради прецизног класификовања неког сегмента, тако и целине сложеног УДК броја</a:t>
            </a:r>
            <a:endParaRPr lang="en-US" dirty="0">
              <a:latin typeface="Cambria"/>
              <a:ea typeface="Cambria"/>
            </a:endParaRP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sr-Cyrl-CS" dirty="0"/>
              <a:t>      016:</a:t>
            </a:r>
            <a:r>
              <a:rPr lang="ru-RU" b="1" dirty="0"/>
              <a:t>[</a:t>
            </a:r>
            <a:r>
              <a:rPr lang="sr-Cyrl-CS" dirty="0"/>
              <a:t>050:37</a:t>
            </a:r>
            <a:r>
              <a:rPr lang="ru-RU" b="1" dirty="0"/>
              <a:t>]</a:t>
            </a:r>
            <a:r>
              <a:rPr lang="sr-Cyrl-CS" dirty="0"/>
              <a:t>(497.5)  библиографија педагошких часописа у Хрватској</a:t>
            </a:r>
          </a:p>
          <a:p>
            <a:pPr marL="0" indent="0">
              <a:buNone/>
            </a:pPr>
            <a:r>
              <a:rPr lang="sr-Cyrl-CS" dirty="0">
                <a:latin typeface="Cambria"/>
                <a:ea typeface="Cambria"/>
              </a:rPr>
              <a:t>      016 специјалне библиографије</a:t>
            </a:r>
            <a:endParaRPr lang="sr-Cyrl-CS" dirty="0"/>
          </a:p>
          <a:p>
            <a:pPr marL="0" lvl="0" indent="0">
              <a:buNone/>
            </a:pPr>
            <a:r>
              <a:rPr lang="sr-Cyrl-CS" dirty="0"/>
              <a:t>Изостављањем угласте заграде, једне или обе, не мења се значење целовитог УДК израза, па зато њена примена није неопходна.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714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359" y="404664"/>
            <a:ext cx="9001150" cy="6264696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n-US" dirty="0"/>
          </a:p>
          <a:p>
            <a:pPr lvl="0" algn="just"/>
            <a:r>
              <a:rPr lang="sr-Cyrl-CS" dirty="0"/>
              <a:t>Главни УДК бројеви могу да се комбинују </a:t>
            </a:r>
            <a:r>
              <a:rPr lang="sr-Cyrl-CS" b="1" dirty="0"/>
              <a:t>без употребе знакова </a:t>
            </a:r>
            <a:r>
              <a:rPr lang="sr-Cyrl-CS" dirty="0"/>
              <a:t>(симбола)</a:t>
            </a:r>
          </a:p>
          <a:p>
            <a:pPr lvl="0" algn="just"/>
            <a:endParaRPr lang="en-US" dirty="0"/>
          </a:p>
          <a:p>
            <a:pPr lvl="0" algn="just"/>
            <a:r>
              <a:rPr lang="sr-Cyrl-CS" dirty="0"/>
              <a:t>Ово се примењује само у оним случајевима када је таква могућност предвиђена таблицама УДК</a:t>
            </a:r>
          </a:p>
          <a:p>
            <a:pPr lvl="0" algn="just"/>
            <a:endParaRPr lang="en-US" dirty="0"/>
          </a:p>
          <a:p>
            <a:pPr lvl="0" algn="just"/>
            <a:r>
              <a:rPr lang="sr-Cyrl-CS" dirty="0"/>
              <a:t>Класификациони израз се формулише тако што се на основни број, који опредељује струку, дописује такође главни број који сужава појмовно значење примарне ознаке</a:t>
            </a:r>
          </a:p>
          <a:p>
            <a:pPr lvl="0" algn="just"/>
            <a:endParaRPr lang="en-US" dirty="0"/>
          </a:p>
          <a:p>
            <a:pPr lvl="0" algn="just"/>
            <a:r>
              <a:rPr lang="sr-Cyrl-CS" dirty="0"/>
              <a:t>Између спојених бројева не исписује се никакав симбол, већ они следе један за другим у хоризонталном низу 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sr-Cyrl-CS" dirty="0"/>
              <a:t>       </a:t>
            </a:r>
            <a:r>
              <a:rPr lang="sr-Cyrl-CS" b="1" dirty="0"/>
              <a:t>378.662.13    </a:t>
            </a:r>
            <a:r>
              <a:rPr lang="sr-Cyrl-CS" dirty="0"/>
              <a:t>електротехнички факултет</a:t>
            </a:r>
          </a:p>
          <a:p>
            <a:pPr marL="0" indent="0">
              <a:buNone/>
            </a:pPr>
            <a:r>
              <a:rPr lang="sr-Cyrl-CS" dirty="0"/>
              <a:t>       378.6         факултети</a:t>
            </a:r>
            <a:endParaRPr lang="x-none" dirty="0"/>
          </a:p>
          <a:p>
            <a:pPr marL="0" indent="0">
              <a:buNone/>
            </a:pPr>
            <a:r>
              <a:rPr lang="x-none" dirty="0"/>
              <a:t>       </a:t>
            </a:r>
            <a:r>
              <a:rPr lang="sr-Cyrl-CS" dirty="0"/>
              <a:t>621.3          електротехника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8628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30673"/>
            <a:ext cx="8964488" cy="6696744"/>
          </a:xfrm>
        </p:spPr>
        <p:txBody>
          <a:bodyPr vert="horz" lIns="91440" tIns="45720" rIns="91440" bIns="45720" anchor="t">
            <a:normAutofit/>
          </a:bodyPr>
          <a:lstStyle/>
          <a:p>
            <a:pPr lvl="0">
              <a:buNone/>
            </a:pPr>
            <a:r>
              <a:rPr lang="sr-Cyrl-CS" dirty="0">
                <a:latin typeface="Cambria"/>
                <a:ea typeface="Cambria"/>
              </a:rPr>
              <a:t>Симболи испред УДК бројева:</a:t>
            </a:r>
            <a:endParaRPr lang="en-US" dirty="0">
              <a:latin typeface="Cambria"/>
              <a:ea typeface="Cambria"/>
            </a:endParaRPr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Знак +  нови број (плус) - </a:t>
            </a:r>
            <a:r>
              <a:rPr lang="sr-Cyrl-CS" dirty="0">
                <a:latin typeface="Cambria"/>
                <a:ea typeface="Cambria"/>
              </a:rPr>
              <a:t>обавештава о </a:t>
            </a:r>
            <a:r>
              <a:rPr lang="sr-Cyrl-CS" dirty="0" err="1">
                <a:latin typeface="Cambria"/>
                <a:ea typeface="Cambria"/>
              </a:rPr>
              <a:t>новоусвојеним</a:t>
            </a:r>
            <a:r>
              <a:rPr lang="sr-Cyrl-CS" dirty="0">
                <a:latin typeface="Cambria"/>
                <a:ea typeface="Cambria"/>
              </a:rPr>
              <a:t> бројевима и текстуалним тумачењима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sr-Cyrl-CS" b="1" dirty="0">
                <a:latin typeface="Cambria"/>
                <a:ea typeface="Cambria"/>
              </a:rPr>
              <a:t>Знак -</a:t>
            </a:r>
            <a:r>
              <a:rPr lang="en-US" b="1" dirty="0"/>
              <a:t> </a:t>
            </a:r>
            <a:r>
              <a:rPr lang="sr-Cyrl-RS" b="1" dirty="0">
                <a:latin typeface="Cambria"/>
                <a:ea typeface="Cambria"/>
              </a:rPr>
              <a:t>н</a:t>
            </a:r>
            <a:r>
              <a:rPr lang="sr-Cyrl-CS" b="1" dirty="0" err="1">
                <a:latin typeface="Cambria"/>
                <a:ea typeface="Cambria"/>
              </a:rPr>
              <a:t>епромењено</a:t>
            </a:r>
            <a:r>
              <a:rPr lang="sr-Cyrl-CS" b="1" dirty="0">
                <a:latin typeface="Cambria"/>
                <a:ea typeface="Cambria"/>
              </a:rPr>
              <a:t> (минус) </a:t>
            </a:r>
            <a:r>
              <a:rPr lang="sr-Cyrl-CS" dirty="0">
                <a:latin typeface="Cambria"/>
                <a:ea typeface="Cambria"/>
              </a:rPr>
              <a:t>у публикованим свескама „Измена и допуна УДК“ претходи бројевима где није дошло до промена ни у цифарском ни у текстуалном делу</a:t>
            </a:r>
            <a:endParaRPr lang="en-US" dirty="0">
              <a:latin typeface="Cambria"/>
              <a:ea typeface="Cambria"/>
            </a:endParaRP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r-Cyrl-CS" b="1" dirty="0">
                <a:latin typeface="Cambria"/>
                <a:ea typeface="Cambria"/>
              </a:rPr>
              <a:t>Знак !   модификован текст (ускличник) </a:t>
            </a:r>
            <a:r>
              <a:rPr lang="sr-Cyrl-CS" dirty="0">
                <a:latin typeface="Cambria"/>
                <a:ea typeface="Cambria"/>
              </a:rPr>
              <a:t>обележава бројеве код којих је измењен текст, цифра је остала иста</a:t>
            </a:r>
            <a:endParaRPr lang="en-US" dirty="0">
              <a:latin typeface="Cambria"/>
              <a:ea typeface="Cambria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Знак</a:t>
            </a:r>
            <a:r>
              <a:rPr lang="en-US" b="1" dirty="0"/>
              <a:t> x</a:t>
            </a:r>
            <a:r>
              <a:rPr lang="sr-Cyrl-CS" b="1" dirty="0">
                <a:latin typeface="Cambria"/>
                <a:ea typeface="Cambria"/>
              </a:rPr>
              <a:t>   </a:t>
            </a:r>
            <a:r>
              <a:rPr lang="sr-Cyrl-CS" dirty="0">
                <a:latin typeface="Cambria"/>
                <a:ea typeface="Cambria"/>
              </a:rPr>
              <a:t>укинут број (икс) указује на престанак важења неког броја и одговарајућег текста</a:t>
            </a:r>
            <a:endParaRPr lang="en-US" dirty="0">
              <a:latin typeface="Cambria"/>
              <a:ea typeface="Cambria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224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712968" cy="5904656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sr-Cyrl-CS" dirty="0"/>
              <a:t>Симболи у тексту:</a:t>
            </a:r>
            <a:endParaRPr lang="en-US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b="1" dirty="0"/>
              <a:t>~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Cambria"/>
                <a:ea typeface="Cambria"/>
              </a:rPr>
              <a:t>=</a:t>
            </a:r>
            <a:r>
              <a:rPr lang="sr-Cyrl-CS" b="1" dirty="0">
                <a:latin typeface="Cambria"/>
                <a:ea typeface="Cambria"/>
              </a:rPr>
              <a:t>  паралелна подела </a:t>
            </a:r>
            <a:r>
              <a:rPr lang="sr-Cyrl-CS" dirty="0">
                <a:latin typeface="Cambria"/>
                <a:ea typeface="Cambria"/>
              </a:rPr>
              <a:t>(знак за аналогију – обавештава о идентичној разради на подгрупе у оквиру различитих УДК група – у новијим таблицама уместо овог знака наводи се текст „дели се исто као“)</a:t>
            </a:r>
            <a:endParaRPr lang="sr-Cyrl-CS" b="1" dirty="0">
              <a:latin typeface="Cambria"/>
              <a:ea typeface="Cambria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r>
              <a:rPr lang="sr-Cyrl-CS" b="1" dirty="0"/>
              <a:t>-</a:t>
            </a:r>
            <a:r>
              <a:rPr lang="ru-RU" b="1" dirty="0"/>
              <a:t>&gt;</a:t>
            </a:r>
            <a:r>
              <a:rPr lang="sr-Cyrl-CS" b="1" dirty="0"/>
              <a:t>  замењено са </a:t>
            </a:r>
            <a:r>
              <a:rPr lang="sr-Cyrl-CS" dirty="0"/>
              <a:t>(стрелица – упућује са укинутог броја на новоусвојени број истог значења, или на сродне појмове)</a:t>
            </a:r>
            <a:endParaRPr lang="en-US" dirty="0"/>
          </a:p>
          <a:p>
            <a:pPr marL="0" indent="0">
              <a:buNone/>
            </a:pPr>
            <a:r>
              <a:rPr lang="sr-Cyrl-CS" b="1" dirty="0"/>
              <a:t>*   Звездица</a:t>
            </a:r>
            <a:r>
              <a:rPr lang="sr-Cyrl-CS" dirty="0"/>
              <a:t> – симбол је заступљен само у оквиру стручне групе 630 - Шумарство</a:t>
            </a:r>
            <a:endParaRPr lang="en-US" dirty="0"/>
          </a:p>
          <a:p>
            <a:pPr marL="0" indent="0">
              <a:buNone/>
            </a:pPr>
            <a:r>
              <a:rPr lang="sr-Cyrl-CS" dirty="0"/>
              <a:t>.    </a:t>
            </a:r>
            <a:r>
              <a:rPr lang="sr-Cyrl-CS" b="1" dirty="0"/>
              <a:t>Тачка </a:t>
            </a:r>
            <a:r>
              <a:rPr lang="sr-Cyrl-CS" dirty="0"/>
              <a:t>– олакшава визуелно сагледавање и читање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892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3154362"/>
          </a:xfrm>
        </p:spPr>
        <p:txBody>
          <a:bodyPr>
            <a:normAutofit/>
          </a:bodyPr>
          <a:lstStyle/>
          <a:p>
            <a:pPr algn="ctr"/>
            <a:r>
              <a:rPr lang="sr-Cyrl-CS" sz="4400" b="1" dirty="0"/>
              <a:t>ГЛАВНЕ ТАБЛИЦЕ</a:t>
            </a:r>
            <a:endParaRPr lang="en-US" sz="44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285728"/>
            <a:ext cx="9001156" cy="635798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r-Cyrl-CS" sz="1800" b="1" dirty="0"/>
              <a:t>     </a:t>
            </a:r>
            <a:r>
              <a:rPr lang="sr-Cyrl-CS" sz="1800" b="1" u="sng" dirty="0"/>
              <a:t>0     НАУКА И ЗНАЊЕ УОПШТЕ. НАУКА И ЗНАЊЕ. ОРГАНИЗАЦИЈА. ИНФОРМАЦИЈЕ.   ДОКУМЕНТАЦИЈА. БИБЛИОТЕКАРСТВО. ИНСТИТУЦИЈЕ. ПУБЛИКАЦИЈЕ.</a:t>
            </a:r>
          </a:p>
          <a:p>
            <a:pPr lvl="0">
              <a:buNone/>
            </a:pPr>
            <a:endParaRPr lang="en-US" sz="1800" dirty="0"/>
          </a:p>
          <a:p>
            <a:r>
              <a:rPr lang="sr-Cyrl-CS" sz="1800" b="1" dirty="0"/>
              <a:t>00</a:t>
            </a:r>
            <a:r>
              <a:rPr lang="sr-Latn-CS" sz="1800" b="1" dirty="0"/>
              <a:t> </a:t>
            </a:r>
            <a:r>
              <a:rPr lang="sr-Cyrl-CS" sz="1800" dirty="0"/>
              <a:t>УВОД. ОСНОВИ ЗНАЊА И КУЛТУРЕ. ПРОПЕДЕУТИКА.</a:t>
            </a:r>
            <a:endParaRPr lang="en-US" sz="1800" dirty="0"/>
          </a:p>
          <a:p>
            <a:r>
              <a:rPr lang="sr-Cyrl-CS" sz="1800" b="1" dirty="0"/>
              <a:t>001</a:t>
            </a:r>
            <a:r>
              <a:rPr lang="sr-Cyrl-CS" sz="1800" dirty="0"/>
              <a:t>     НАУКА И ЗНАЊЕ УОПШТЕ. ОРГАНИЗАЦИЈА ИНТЕЛЕКТУАЛНОГ РАДА</a:t>
            </a:r>
            <a:endParaRPr lang="en-US" sz="1800" dirty="0"/>
          </a:p>
          <a:p>
            <a:r>
              <a:rPr lang="sr-Cyrl-CS" sz="1800" b="1" dirty="0"/>
              <a:t>001.1</a:t>
            </a:r>
            <a:r>
              <a:rPr lang="sr-Cyrl-CS" sz="1800" dirty="0"/>
              <a:t>  ОПШТИ ПОЈМОВИ О НАУЦИ И ЗНАЊУ</a:t>
            </a:r>
            <a:endParaRPr lang="en-US" sz="1800" dirty="0"/>
          </a:p>
          <a:p>
            <a:r>
              <a:rPr lang="sr-Cyrl-CS" sz="1800" b="1" dirty="0"/>
              <a:t>001.101</a:t>
            </a:r>
            <a:r>
              <a:rPr lang="sr-Cyrl-CS" sz="1800" dirty="0"/>
              <a:t>   ЗНАЊЕ</a:t>
            </a:r>
            <a:endParaRPr lang="en-US" sz="1800" dirty="0"/>
          </a:p>
          <a:p>
            <a:r>
              <a:rPr lang="sr-Cyrl-CS" sz="1800" b="1" dirty="0"/>
              <a:t>001.10</a:t>
            </a:r>
            <a:r>
              <a:rPr lang="sr-Latn-RS" sz="2000" b="1" dirty="0"/>
              <a:t>3</a:t>
            </a:r>
            <a:r>
              <a:rPr lang="sr-Cyrl-CS" sz="1800" b="1" dirty="0"/>
              <a:t>.2</a:t>
            </a:r>
            <a:r>
              <a:rPr lang="sr-Cyrl-CS" sz="1800" dirty="0"/>
              <a:t>   МЕТАПОДАЦИ</a:t>
            </a:r>
            <a:endParaRPr lang="en-US" sz="1800" dirty="0"/>
          </a:p>
          <a:p>
            <a:pPr>
              <a:buNone/>
            </a:pPr>
            <a:endParaRPr lang="en-US" sz="1800" dirty="0"/>
          </a:p>
          <a:p>
            <a:r>
              <a:rPr lang="sr-Cyrl-CS" sz="1800" b="1" dirty="0"/>
              <a:t>002</a:t>
            </a:r>
            <a:r>
              <a:rPr lang="sr-Cyrl-CS" sz="1800" dirty="0"/>
              <a:t>  ДОКУМЕНТАЦИЈА. КЊИГЕ. РУКОПИСИ. АУТОРСТВО</a:t>
            </a:r>
            <a:endParaRPr lang="en-US" sz="1800" dirty="0"/>
          </a:p>
          <a:p>
            <a:r>
              <a:rPr lang="sr-Cyrl-CS" sz="1800" b="1" dirty="0"/>
              <a:t>003</a:t>
            </a:r>
            <a:r>
              <a:rPr lang="sr-Cyrl-CS" sz="1800" dirty="0"/>
              <a:t>  СИСТЕМИ ПИСАЊА И ПИСМА</a:t>
            </a:r>
            <a:endParaRPr lang="en-US" sz="1800" dirty="0"/>
          </a:p>
          <a:p>
            <a:r>
              <a:rPr lang="sr-Cyrl-CS" sz="1800" b="1" dirty="0"/>
              <a:t>004</a:t>
            </a:r>
            <a:r>
              <a:rPr lang="sr-Cyrl-CS" sz="1800" dirty="0"/>
              <a:t> РАЧУНАРСКА НАУКА И ТЕХНОЛОГИЈА. РАЧУНАРСТВО</a:t>
            </a:r>
            <a:endParaRPr lang="en-US" sz="1800" dirty="0"/>
          </a:p>
          <a:p>
            <a:r>
              <a:rPr lang="sr-Cyrl-CS" sz="1800" dirty="0"/>
              <a:t>005</a:t>
            </a:r>
            <a:endParaRPr lang="en-US" sz="1800" dirty="0"/>
          </a:p>
          <a:p>
            <a:r>
              <a:rPr lang="sr-Cyrl-CS" sz="1800" dirty="0"/>
              <a:t>006</a:t>
            </a:r>
            <a:endParaRPr lang="en-US" sz="1800" dirty="0"/>
          </a:p>
          <a:p>
            <a:r>
              <a:rPr lang="sr-Cyrl-CS" sz="1800" dirty="0"/>
              <a:t>007</a:t>
            </a:r>
            <a:endParaRPr lang="en-US" sz="1800" dirty="0"/>
          </a:p>
          <a:p>
            <a:r>
              <a:rPr lang="sr-Cyrl-CS" sz="1800" dirty="0"/>
              <a:t>008</a:t>
            </a:r>
            <a:endParaRPr lang="en-US" sz="1800" dirty="0"/>
          </a:p>
          <a:p>
            <a:r>
              <a:rPr lang="sr-Cyrl-CS" sz="1800" dirty="0"/>
              <a:t>009</a:t>
            </a:r>
          </a:p>
          <a:p>
            <a:pPr>
              <a:buNone/>
            </a:pP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929718" cy="535785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sr-Cyrl-CS" sz="2800" b="1" dirty="0"/>
              <a:t>01 БИБЛИОГРАФИЈА И БИБЛИОГРАФИЈЕ. КАТАЛОЗИ</a:t>
            </a:r>
          </a:p>
          <a:p>
            <a:pPr lvl="0">
              <a:buNone/>
            </a:pPr>
            <a:endParaRPr lang="en-US" sz="2800" dirty="0"/>
          </a:p>
          <a:p>
            <a:r>
              <a:rPr lang="sr-Cyrl-CS" sz="2800" b="1" dirty="0"/>
              <a:t>011/016</a:t>
            </a:r>
            <a:r>
              <a:rPr lang="sr-Cyrl-CS" sz="2800" dirty="0"/>
              <a:t>    БИБЛИОГРАФИЈЕ</a:t>
            </a:r>
            <a:endParaRPr lang="en-US" sz="2800" dirty="0"/>
          </a:p>
          <a:p>
            <a:r>
              <a:rPr lang="sr-Cyrl-CS" sz="2800" b="1" dirty="0"/>
              <a:t>011      </a:t>
            </a:r>
            <a:r>
              <a:rPr lang="sr-Cyrl-CS" sz="2800" dirty="0"/>
              <a:t>УНИВЕРЗАЛНЕ И ОПШТЕ БИБЛИОГРАФИЈЕ</a:t>
            </a:r>
            <a:endParaRPr lang="en-US" sz="2800" dirty="0"/>
          </a:p>
          <a:p>
            <a:r>
              <a:rPr lang="sr-Cyrl-CS" sz="2800" b="1" dirty="0"/>
              <a:t>012      </a:t>
            </a:r>
            <a:r>
              <a:rPr lang="sr-Cyrl-CS" sz="2800" dirty="0"/>
              <a:t>АУТОРСКЕ БИБЛИОГРАФИЈЕ. ИНДИВИДУАЛНЕ БИБЛИОГРАФИЈЕ</a:t>
            </a:r>
            <a:endParaRPr lang="en-US" sz="2800" dirty="0"/>
          </a:p>
          <a:p>
            <a:r>
              <a:rPr lang="sr-Cyrl-CS" sz="2800" b="1" dirty="0"/>
              <a:t>013      </a:t>
            </a:r>
            <a:r>
              <a:rPr lang="sr-Cyrl-CS" sz="2800" dirty="0"/>
              <a:t>КОЛЕКТИВНЕ БИБЛИОГРАФИЈЕ</a:t>
            </a:r>
            <a:endParaRPr lang="en-US" sz="2800" dirty="0"/>
          </a:p>
          <a:p>
            <a:r>
              <a:rPr lang="sr-Cyrl-CS" sz="2800" b="1" dirty="0"/>
              <a:t>014      </a:t>
            </a:r>
            <a:r>
              <a:rPr lang="sr-Cyrl-CS" sz="2800" dirty="0"/>
              <a:t>БИБЛИОГРАФИЈЕ ДЕЛА СА ОДРЕЂЕНИМ КАРАКТЕРИСТИКАМА</a:t>
            </a:r>
            <a:endParaRPr lang="en-US" sz="2800" dirty="0"/>
          </a:p>
          <a:p>
            <a:r>
              <a:rPr lang="sr-Cyrl-CS" sz="2800" b="1" dirty="0"/>
              <a:t>015     </a:t>
            </a:r>
            <a:r>
              <a:rPr lang="sr-Cyrl-CS" sz="2800" dirty="0"/>
              <a:t>БИБЛИОГРАФИЈЕ ПРЕМА МЕСТУ. НАЦИОНАЛНЕ БИБЛИОГРАФИЈЕ. ЛОКАЛНЕ И РЕГИОНАЛНЕ БИБЛИОГРАФИЈЕ</a:t>
            </a:r>
            <a:endParaRPr lang="en-US" sz="2800" dirty="0"/>
          </a:p>
          <a:p>
            <a:r>
              <a:rPr lang="sr-Cyrl-CS" sz="2800" b="1" dirty="0"/>
              <a:t>016    </a:t>
            </a:r>
            <a:r>
              <a:rPr lang="sr-Cyrl-CS" sz="2800" dirty="0"/>
              <a:t>СПЕЦИЈАЛНЕ БИБЛИОГРАФИЈЕ</a:t>
            </a:r>
            <a:endParaRPr lang="en-US" sz="2800" dirty="0"/>
          </a:p>
          <a:p>
            <a:r>
              <a:rPr lang="sr-Cyrl-CS" sz="2800" b="1" dirty="0"/>
              <a:t>017/019   КАТАЛОЗИ</a:t>
            </a:r>
            <a:endParaRPr lang="en-US" sz="2800" dirty="0"/>
          </a:p>
          <a:p>
            <a:pPr lvl="0"/>
            <a:r>
              <a:rPr lang="sr-Cyrl-CS" sz="2800" b="1" dirty="0"/>
              <a:t>02  БИБЛИОТЕКАРСТВО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9144000" cy="635798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r-Cyrl-CS" sz="1400" b="1" u="sng" dirty="0"/>
              <a:t>1  ФИЛОЗОФИЈА. ПСИХОЛОГИЈА</a:t>
            </a:r>
            <a:endParaRPr lang="en-US" sz="1400" u="sng" dirty="0"/>
          </a:p>
          <a:p>
            <a:pPr>
              <a:buNone/>
            </a:pPr>
            <a:endParaRPr lang="en-US" sz="1400" dirty="0"/>
          </a:p>
          <a:p>
            <a:r>
              <a:rPr lang="sr-Cyrl-CS" sz="1400" b="1" dirty="0"/>
              <a:t>101   ПРИРОДА И УЛОГА ФИЛОЗОФИЈЕ</a:t>
            </a:r>
            <a:endParaRPr lang="en-US" sz="1400" dirty="0"/>
          </a:p>
          <a:p>
            <a:r>
              <a:rPr lang="sr-Cyrl-CS" sz="1400" dirty="0"/>
              <a:t>101.1</a:t>
            </a:r>
            <a:r>
              <a:rPr lang="sr-Cyrl-CS" sz="1400" b="1" dirty="0"/>
              <a:t> </a:t>
            </a:r>
            <a:r>
              <a:rPr lang="sr-Cyrl-CS" sz="1400" dirty="0"/>
              <a:t>ПРИРОДА ФИЛОЗОФИЈЕ. ФИЛОЗОФИЈА КАО НАУКА. ФИЛОЗОФИЈА КАО УМЕТНОСТ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r>
              <a:rPr lang="sr-Cyrl-CS" sz="1400" b="1" dirty="0"/>
              <a:t>11         МЕТАФИЗИКА</a:t>
            </a:r>
            <a:endParaRPr lang="en-US" sz="1400" dirty="0"/>
          </a:p>
          <a:p>
            <a:r>
              <a:rPr lang="sr-Cyrl-CS" sz="1400" dirty="0"/>
              <a:t>111       ОПШТА МЕТАФИЗИКА. ОНТОЛОГИЈА</a:t>
            </a:r>
            <a:endParaRPr lang="en-US" sz="1400" dirty="0"/>
          </a:p>
          <a:p>
            <a:r>
              <a:rPr lang="sr-Cyrl-CS" sz="1400" dirty="0"/>
              <a:t>111.1    ПОЈАМ БИВСТВОВАЊА, ПРВЕ СУПСТАНЦИЈЕ. ОНТОЛОГИЈА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r>
              <a:rPr lang="sr-Cyrl-CS" sz="1400" b="1" dirty="0"/>
              <a:t>113/119    КОСМОЛОГИЈА. ФИЛОЗОФИЈА ПРИРОДЕ</a:t>
            </a:r>
            <a:endParaRPr lang="en-US" sz="1400" dirty="0"/>
          </a:p>
          <a:p>
            <a:r>
              <a:rPr lang="sr-Cyrl-CS" sz="1400" b="1" dirty="0"/>
              <a:t>122/129    ПОСЕБНА МЕТАФИЗИКА</a:t>
            </a:r>
            <a:endParaRPr lang="en-US" sz="1400" dirty="0"/>
          </a:p>
          <a:p>
            <a:r>
              <a:rPr lang="sr-Cyrl-CS" sz="1400" b="1" dirty="0"/>
              <a:t>13    ФИЛОЗОФИЈА УМА. ФИЛОЗОФИЈА ДУХА</a:t>
            </a:r>
            <a:endParaRPr lang="en-US" sz="1400" dirty="0"/>
          </a:p>
          <a:p>
            <a:r>
              <a:rPr lang="sr-Cyrl-CS" sz="1400" b="1" dirty="0"/>
              <a:t>14    ФИЛОЗОФСКИ СИСТЕМИ И ГЛЕДИШТА</a:t>
            </a:r>
            <a:endParaRPr lang="en-US" sz="1400" dirty="0"/>
          </a:p>
          <a:p>
            <a:endParaRPr lang="en-US" sz="1400" dirty="0"/>
          </a:p>
          <a:p>
            <a:r>
              <a:rPr lang="sr-Cyrl-CS" sz="1400" b="1" dirty="0"/>
              <a:t>159.9   ПСИХОЛОГИЈА</a:t>
            </a:r>
            <a:endParaRPr lang="en-US" sz="1400" dirty="0"/>
          </a:p>
          <a:p>
            <a:r>
              <a:rPr lang="sr-Cyrl-CS" sz="1400" dirty="0"/>
              <a:t>159.9.018 </a:t>
            </a:r>
            <a:r>
              <a:rPr lang="sr-Cyrl-CS" sz="1400" b="1" dirty="0"/>
              <a:t>  </a:t>
            </a:r>
            <a:r>
              <a:rPr lang="sr-Cyrl-CS" sz="1400" dirty="0"/>
              <a:t>ПСИХОЛОШКЕ МЕТОДЕ УОПШТЕ</a:t>
            </a:r>
            <a:endParaRPr lang="sr-Latn-CS" sz="1400" dirty="0"/>
          </a:p>
          <a:p>
            <a:r>
              <a:rPr lang="x-none" sz="1400" b="1" dirty="0"/>
              <a:t>16 ЛОГИКА. ЕПИСТЕМОЛОГИЈА. ТЕОРИЈА САЗНАЊА. ЛОГИЧКА МЕТОДОЛОГИЈА</a:t>
            </a:r>
          </a:p>
          <a:p>
            <a:r>
              <a:rPr lang="x-none" sz="1400" b="1" dirty="0"/>
              <a:t>17 МОРАЛНА ФИЛОЗОФИЈА. ЕТИКА. ПРАКТИЧНА ФИЛОЗОФИЈА</a:t>
            </a:r>
            <a:endParaRPr lang="sr-Cyrl-CS" sz="1400" b="1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892480" cy="6336704"/>
          </a:xfrm>
        </p:spPr>
        <p:txBody>
          <a:bodyPr>
            <a:normAutofit fontScale="77500" lnSpcReduction="20000"/>
          </a:bodyPr>
          <a:lstStyle/>
          <a:p>
            <a:r>
              <a:rPr lang="sr-Latn-CS" b="1" dirty="0"/>
              <a:t>=1/=2   Индо-европски језици</a:t>
            </a:r>
            <a:endParaRPr lang="en-US" dirty="0"/>
          </a:p>
          <a:p>
            <a:r>
              <a:rPr lang="sr-Latn-CS" b="1" dirty="0"/>
              <a:t>=11       </a:t>
            </a:r>
            <a:r>
              <a:rPr lang="sr-Latn-CS" b="1" u="sng" dirty="0"/>
              <a:t>Германски језици</a:t>
            </a:r>
            <a:endParaRPr lang="en-US" dirty="0"/>
          </a:p>
          <a:p>
            <a:r>
              <a:rPr lang="sr-Latn-CS" b="1" dirty="0"/>
              <a:t>=111     Енглески</a:t>
            </a:r>
            <a:r>
              <a:rPr lang="sr-Latn-CS" dirty="0"/>
              <a:t> </a:t>
            </a:r>
            <a:endParaRPr lang="en-US" dirty="0"/>
          </a:p>
          <a:p>
            <a:r>
              <a:rPr lang="sr-Latn-CS" dirty="0"/>
              <a:t>=112     други западно- германски језици</a:t>
            </a:r>
            <a:endParaRPr lang="en-US" dirty="0"/>
          </a:p>
          <a:p>
            <a:r>
              <a:rPr lang="sr-Latn-CS" b="1" dirty="0"/>
              <a:t>=112.2  Немачки</a:t>
            </a:r>
            <a:endParaRPr lang="en-US" dirty="0"/>
          </a:p>
          <a:p>
            <a:r>
              <a:rPr lang="sr-Latn-CS" dirty="0"/>
              <a:t>=113      Северно-германски (нордијски) језици</a:t>
            </a:r>
            <a:endParaRPr lang="en-US" dirty="0"/>
          </a:p>
          <a:p>
            <a:r>
              <a:rPr lang="sr-Latn-CS" dirty="0"/>
              <a:t>=114      Источно-германски језици</a:t>
            </a:r>
            <a:endParaRPr lang="en-US" dirty="0"/>
          </a:p>
          <a:p>
            <a:r>
              <a:rPr lang="sr-Latn-CS" b="1" dirty="0"/>
              <a:t>=12        </a:t>
            </a:r>
            <a:r>
              <a:rPr lang="sr-Latn-CS" b="1" u="sng" dirty="0"/>
              <a:t>Италски језици</a:t>
            </a:r>
            <a:endParaRPr lang="en-US" dirty="0"/>
          </a:p>
          <a:p>
            <a:r>
              <a:rPr lang="sr-Latn-CS" dirty="0"/>
              <a:t>=124      Латински </a:t>
            </a:r>
            <a:endParaRPr lang="en-US" dirty="0"/>
          </a:p>
          <a:p>
            <a:r>
              <a:rPr lang="sr-Latn-CS" b="1" dirty="0"/>
              <a:t>=13         </a:t>
            </a:r>
            <a:r>
              <a:rPr lang="sr-Latn-CS" b="1" u="sng" dirty="0"/>
              <a:t>Романски језици</a:t>
            </a:r>
            <a:endParaRPr lang="en-US" dirty="0"/>
          </a:p>
          <a:p>
            <a:r>
              <a:rPr lang="sr-Latn-CS" dirty="0"/>
              <a:t>=131       Итало-романски језици</a:t>
            </a:r>
            <a:endParaRPr lang="en-US" dirty="0"/>
          </a:p>
          <a:p>
            <a:r>
              <a:rPr lang="sr-Latn-CS" b="1" dirty="0"/>
              <a:t>=131.1   Италијански</a:t>
            </a:r>
            <a:endParaRPr lang="en-US" dirty="0"/>
          </a:p>
          <a:p>
            <a:r>
              <a:rPr lang="sr-Latn-CS" dirty="0"/>
              <a:t>=133       Гало-романски језици</a:t>
            </a:r>
            <a:endParaRPr lang="en-US" dirty="0"/>
          </a:p>
          <a:p>
            <a:r>
              <a:rPr lang="sr-Latn-CS" b="1" dirty="0"/>
              <a:t>=133.1    Француски</a:t>
            </a:r>
            <a:endParaRPr lang="en-US" dirty="0"/>
          </a:p>
          <a:p>
            <a:r>
              <a:rPr lang="sr-Latn-CS" dirty="0"/>
              <a:t>=134        Иберо-романски језици</a:t>
            </a:r>
            <a:endParaRPr lang="en-US" dirty="0"/>
          </a:p>
          <a:p>
            <a:r>
              <a:rPr lang="sr-Latn-CS" b="1" dirty="0"/>
              <a:t>=134.2    Шпански</a:t>
            </a:r>
            <a:endParaRPr lang="en-US" dirty="0"/>
          </a:p>
          <a:p>
            <a:r>
              <a:rPr lang="sr-Latn-CS" b="1" dirty="0"/>
              <a:t>=134.3   Португалски</a:t>
            </a:r>
            <a:endParaRPr lang="en-US" dirty="0"/>
          </a:p>
          <a:p>
            <a:r>
              <a:rPr lang="sr-Latn-CS" dirty="0"/>
              <a:t>=135       Балкански романски језици</a:t>
            </a:r>
            <a:endParaRPr lang="en-US" dirty="0"/>
          </a:p>
          <a:p>
            <a:r>
              <a:rPr lang="sr-Latn-CS" dirty="0"/>
              <a:t>=135.1    Румунски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245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4786346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sr-Cyrl-CS" sz="2800" b="1" dirty="0"/>
              <a:t> </a:t>
            </a:r>
            <a:r>
              <a:rPr lang="sr-Cyrl-CS" sz="2800" b="1" u="sng" dirty="0"/>
              <a:t>2  РЕЛИГИЈА. ТЕОЛОГИЈА</a:t>
            </a:r>
            <a:endParaRPr lang="en-US" sz="2800" u="sng" dirty="0"/>
          </a:p>
          <a:p>
            <a:pPr>
              <a:buNone/>
            </a:pPr>
            <a:endParaRPr lang="en-US" sz="2800" dirty="0"/>
          </a:p>
          <a:p>
            <a:r>
              <a:rPr lang="sr-Cyrl-CS" sz="2800" b="1" dirty="0"/>
              <a:t>Грана се даље помоћу специјалних помоћних бројева испред којих стоји  - (повлака) све до 21/29</a:t>
            </a:r>
            <a:endParaRPr lang="en-US" sz="2800" dirty="0"/>
          </a:p>
          <a:p>
            <a:r>
              <a:rPr lang="sr-Cyrl-CS" sz="2800" b="1" dirty="0"/>
              <a:t>Нпр.  2-136.8   Тотемизам</a:t>
            </a:r>
            <a:endParaRPr lang="en-US" sz="2800" dirty="0"/>
          </a:p>
          <a:p>
            <a:r>
              <a:rPr lang="sr-Cyrl-CS" sz="2800" b="1" dirty="0"/>
              <a:t>           2-173   Подземни свет. Доњи свет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sr-Cyrl-CS" sz="2800" b="1" dirty="0"/>
              <a:t>21/29   РЕЛИГИЈСКИ СИСТЕМИ. РЕЛИГИЈЕ И ВЕРЕ</a:t>
            </a:r>
          </a:p>
          <a:p>
            <a:r>
              <a:rPr lang="sr-Cyrl-CS" sz="2800" b="1" dirty="0"/>
              <a:t>29 САВРЕМЕНИ ДУХОВНИ ПОКРЕТИ</a:t>
            </a:r>
            <a:endParaRPr lang="en-US" sz="28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929718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sz="2000" b="1" dirty="0"/>
              <a:t>     </a:t>
            </a:r>
            <a:r>
              <a:rPr lang="sr-Cyrl-CS" sz="2000" b="1" u="sng" dirty="0"/>
              <a:t>3   ДРУШТВЕНЕ НАУКЕ. СТАТИСТИКА. ПОЛИТИКА. ЕКОНОМИЈА. ТРГОВИНА. ЗАКОН. ВЛАДА. ВОЈНА ПИТАЊА. СОЦИЈАЛНО СТАРАЊЕ. ОСИГУРАЊЕ. ОБРАЗОВАЊЕ. ФОЛКЛОР</a:t>
            </a:r>
            <a:endParaRPr lang="en-US" sz="2000" u="sng" dirty="0"/>
          </a:p>
          <a:p>
            <a:pPr>
              <a:buNone/>
            </a:pPr>
            <a:endParaRPr lang="en-US" sz="2000" dirty="0"/>
          </a:p>
          <a:p>
            <a:r>
              <a:rPr lang="sr-Cyrl-CS" sz="2000" b="1" dirty="0"/>
              <a:t>30       ТЕОРИЈЕ, МЕТОДОЛОГИЈА И МЕТОДЕ У ДРУШТВЕНИМ НАУКАМА УОПШТЕ. СОЦИОГРАФИЈА</a:t>
            </a:r>
            <a:endParaRPr lang="en-US" sz="2000" dirty="0"/>
          </a:p>
          <a:p>
            <a:r>
              <a:rPr lang="sr-Cyrl-CS" sz="2000" b="1" dirty="0"/>
              <a:t>31       ДЕМОГРАФИЈА. СОЦИОЛОГИЈА. СТАТИСТИКА</a:t>
            </a:r>
            <a:endParaRPr lang="en-US" sz="2000" b="1" dirty="0"/>
          </a:p>
          <a:p>
            <a:r>
              <a:rPr lang="sr-Cyrl-CS" sz="2000" dirty="0"/>
              <a:t>311     СТАТИСТИКА КАО НАУКА. ТЕОРИЈА СТАТИСТИКЕ</a:t>
            </a:r>
            <a:endParaRPr lang="en-US" sz="2000" dirty="0"/>
          </a:p>
          <a:p>
            <a:r>
              <a:rPr lang="sr-Cyrl-CS" sz="2000" dirty="0"/>
              <a:t>314     ДЕМОГРАФИЈА. ПОПУЛАЦИОНЕ СТУДИЈЕ</a:t>
            </a:r>
            <a:endParaRPr lang="en-US" sz="2000" dirty="0"/>
          </a:p>
          <a:p>
            <a:r>
              <a:rPr lang="sr-Cyrl-CS" sz="2000" dirty="0"/>
              <a:t>316     СОЦИОЛОГИЈА</a:t>
            </a:r>
            <a:endParaRPr lang="en-US" sz="2000" dirty="0"/>
          </a:p>
          <a:p>
            <a:r>
              <a:rPr lang="sr-Cyrl-CS" sz="2000" dirty="0"/>
              <a:t>316.1  Предмет и сврха социологије</a:t>
            </a:r>
            <a:endParaRPr lang="en-US" sz="2000" dirty="0"/>
          </a:p>
          <a:p>
            <a:r>
              <a:rPr lang="sr-Cyrl-CS" sz="2000" dirty="0"/>
              <a:t>316.2   Социолошки правци и гледишта</a:t>
            </a:r>
            <a:endParaRPr lang="en-US" sz="2000" dirty="0"/>
          </a:p>
          <a:p>
            <a:r>
              <a:rPr lang="sr-Cyrl-CS" sz="2000" b="1" dirty="0"/>
              <a:t>32  ПОЛИТИКА</a:t>
            </a:r>
            <a:endParaRPr lang="en-US" sz="2000" b="1" dirty="0"/>
          </a:p>
          <a:p>
            <a:r>
              <a:rPr lang="sr-Cyrl-CS" sz="2000" b="1" dirty="0"/>
              <a:t>33  ЕКОНОМИЈА. ЕКОНОМСКЕ НАУКЕ</a:t>
            </a:r>
            <a:endParaRPr lang="en-US" sz="2000" b="1" dirty="0"/>
          </a:p>
          <a:p>
            <a:r>
              <a:rPr lang="sr-Cyrl-CS" sz="2000" b="1" dirty="0"/>
              <a:t>34  ПРАВО. ПРАВНИ СИСТЕМ</a:t>
            </a:r>
            <a:endParaRPr lang="en-US" sz="2000" b="1" dirty="0"/>
          </a:p>
          <a:p>
            <a:r>
              <a:rPr lang="sr-Cyrl-CS" sz="2000" b="1" dirty="0"/>
              <a:t>35  ЈАВНА УПРАВА. ВЛАДА. ВОЈНИ ПОСЛОВИ</a:t>
            </a:r>
            <a:endParaRPr lang="en-US" sz="2000" b="1" dirty="0"/>
          </a:p>
          <a:p>
            <a:r>
              <a:rPr lang="sr-Cyrl-CS" sz="2000" b="1" dirty="0"/>
              <a:t>36  ОСИГУРАЊЕ ДРУШТВЕНИХ И МАТЕРИЈАЛНИХ ЖИВОТНИХ ПОТРЕБА. СОЦИЈАЛНИ РАД. СОЦИЈАЛНА ПОМОЋ. СТАНОВАЊЕ. ОСИГУРАЊЕ</a:t>
            </a:r>
            <a:endParaRPr lang="en-US" sz="20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929718" cy="5429288"/>
          </a:xfrm>
        </p:spPr>
        <p:txBody>
          <a:bodyPr>
            <a:normAutofit fontScale="77500" lnSpcReduction="20000"/>
          </a:bodyPr>
          <a:lstStyle/>
          <a:p>
            <a:r>
              <a:rPr lang="sr-Cyrl-CS" sz="2800" b="1" dirty="0"/>
              <a:t>37  ОБРАЗОВАЊЕ</a:t>
            </a:r>
            <a:endParaRPr lang="en-US" sz="2800" dirty="0"/>
          </a:p>
          <a:p>
            <a:r>
              <a:rPr lang="sr-Cyrl-CS" sz="2800" dirty="0"/>
              <a:t>37.0  Основне врсте и принципи образовања</a:t>
            </a:r>
            <a:endParaRPr lang="en-US" sz="2800" dirty="0"/>
          </a:p>
          <a:p>
            <a:r>
              <a:rPr lang="sr-Cyrl-CS" sz="2800" dirty="0"/>
              <a:t>37.013  Опште образовне и наставне теорије. Принципи педагошких активности.  Практична педагогија</a:t>
            </a:r>
            <a:endParaRPr lang="en-US" sz="2800" dirty="0"/>
          </a:p>
          <a:p>
            <a:r>
              <a:rPr lang="sr-Cyrl-CS" sz="2800" dirty="0"/>
              <a:t>37.013.75    Експериментална педагогија</a:t>
            </a:r>
            <a:endParaRPr lang="en-US" sz="2800" dirty="0"/>
          </a:p>
          <a:p>
            <a:r>
              <a:rPr lang="sr-Cyrl-CS" sz="2800" dirty="0"/>
              <a:t>37.013.78    Социолошка педагогија</a:t>
            </a:r>
            <a:endParaRPr lang="en-US" sz="2800" dirty="0"/>
          </a:p>
          <a:p>
            <a:r>
              <a:rPr lang="sr-Cyrl-CS" sz="2800" dirty="0"/>
              <a:t>37.013.83    Андрагогија. Теорија образовања одраслих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sr-Cyrl-CS" sz="2800" dirty="0"/>
              <a:t>371  ОРГАНИЗАЦИЈА ОБРАЗОВНОГ И НАСТАВНОГ СИСТЕМА И СИСТЕМА ОБУЧАВАЊА. ОРГАНИЗАЦИЈЕ ШКОЛЕ</a:t>
            </a:r>
            <a:endParaRPr lang="en-US" sz="2800" dirty="0"/>
          </a:p>
          <a:p>
            <a:r>
              <a:rPr lang="sr-Cyrl-CS" sz="2800" dirty="0"/>
              <a:t>371.1  Руковођење образовним установама</a:t>
            </a:r>
            <a:endParaRPr lang="en-US" sz="2800" dirty="0"/>
          </a:p>
          <a:p>
            <a:r>
              <a:rPr lang="sr-Cyrl-CS" sz="2800" dirty="0"/>
              <a:t>371.2  Организација подучавања, обучавања, наставе</a:t>
            </a:r>
            <a:endParaRPr lang="en-US" sz="2800" dirty="0"/>
          </a:p>
          <a:p>
            <a:r>
              <a:rPr lang="sr-Cyrl-CS" sz="2800" dirty="0"/>
              <a:t>371.3  Наставни методи и поступци. Облици наставе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sr-Cyrl-CS" sz="2800" b="1" dirty="0"/>
              <a:t>39  ЕТНОЛОГИЈА. ЕТНОГРАФИЈА. ОБИЧАЈИ. НАВИКЕ. ТРАДИЦИЈЕ. НАЧИН ЖИВОТА. ФОЛКЛОР</a:t>
            </a:r>
            <a:endParaRPr lang="en-US" sz="28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786874" cy="6000792"/>
          </a:xfrm>
        </p:spPr>
        <p:txBody>
          <a:bodyPr>
            <a:normAutofit fontScale="77500" lnSpcReduction="20000"/>
          </a:bodyPr>
          <a:lstStyle/>
          <a:p>
            <a:r>
              <a:rPr lang="sr-Cyrl-CS" b="1" dirty="0"/>
              <a:t>5  МАТЕМАТИКА И ПРИРОДНЕ НАУКЕ</a:t>
            </a:r>
            <a:endParaRPr lang="en-US" dirty="0"/>
          </a:p>
          <a:p>
            <a:r>
              <a:rPr lang="sr-Cyrl-CS" b="1" dirty="0"/>
              <a:t>50</a:t>
            </a:r>
            <a:r>
              <a:rPr lang="sr-Cyrl-CS" dirty="0"/>
              <a:t> Опште о чистим наукама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501</a:t>
            </a:r>
            <a:r>
              <a:rPr lang="sr-Cyrl-CS" dirty="0"/>
              <a:t> Опште о егзактним наукама. Математичке науке у ширем смислу, укључујући астрономију, механику, математичку физику</a:t>
            </a:r>
            <a:endParaRPr lang="en-US" dirty="0"/>
          </a:p>
          <a:p>
            <a:r>
              <a:rPr lang="sr-Cyrl-CS" b="1" dirty="0"/>
              <a:t>502/504</a:t>
            </a:r>
            <a:r>
              <a:rPr lang="sr-Cyrl-CS" dirty="0"/>
              <a:t> ЕКОЛОШКЕ НАУКЕ. ОЧУВАЊЕ ПРИРОДНИХ РЕСУРСА. ПРЕТЊЕ ПРИРОДНОМ ОКРУЖЕЊУ И ЗАШТИТА ОД ЊИХ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51  МАТЕМАТИКА</a:t>
            </a:r>
            <a:endParaRPr lang="en-US" dirty="0"/>
          </a:p>
          <a:p>
            <a:r>
              <a:rPr lang="sr-Cyrl-CS" dirty="0"/>
              <a:t>510 Фундаментална и општа разматрања о математици</a:t>
            </a:r>
            <a:endParaRPr lang="en-US" dirty="0"/>
          </a:p>
          <a:p>
            <a:r>
              <a:rPr lang="sr-Cyrl-CS" dirty="0"/>
              <a:t>510.2 Основе математике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dirty="0"/>
              <a:t>511  ТЕОРИЈА БРОЈЕВА</a:t>
            </a:r>
            <a:endParaRPr lang="en-US" dirty="0"/>
          </a:p>
          <a:p>
            <a:r>
              <a:rPr lang="sr-Cyrl-CS" dirty="0"/>
              <a:t>512   АЛГЕБРА</a:t>
            </a:r>
            <a:endParaRPr lang="en-US" dirty="0"/>
          </a:p>
          <a:p>
            <a:r>
              <a:rPr lang="sr-Cyrl-CS" dirty="0"/>
              <a:t>512.1 Елементарна алгебра. Операције. Формуле</a:t>
            </a:r>
            <a:endParaRPr lang="en-US" dirty="0"/>
          </a:p>
          <a:p>
            <a:r>
              <a:rPr lang="sr-Cyrl-CS" dirty="0"/>
              <a:t>512.5 Општа алгебра</a:t>
            </a:r>
            <a:endParaRPr lang="en-US" dirty="0"/>
          </a:p>
          <a:p>
            <a:r>
              <a:rPr lang="sr-Cyrl-CS" dirty="0"/>
              <a:t>514  ГЕОМЕТРИЈА</a:t>
            </a:r>
            <a:endParaRPr lang="en-US" dirty="0"/>
          </a:p>
          <a:p>
            <a:r>
              <a:rPr lang="sr-Cyrl-CS" dirty="0"/>
              <a:t>514.1  Општа геометрија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714356"/>
            <a:ext cx="8858312" cy="4572000"/>
          </a:xfrm>
        </p:spPr>
        <p:txBody>
          <a:bodyPr>
            <a:normAutofit lnSpcReduction="10000"/>
          </a:bodyPr>
          <a:lstStyle/>
          <a:p>
            <a:r>
              <a:rPr lang="sr-Cyrl-CS" b="1" dirty="0"/>
              <a:t>52  АСТРОНОМИЈА. АСТРОФИЗИКА. ИСТРАЖИВАЊЕ СВЕМИРА. ГЕОДЕЗИЈА</a:t>
            </a:r>
            <a:endParaRPr lang="en-US" dirty="0"/>
          </a:p>
          <a:p>
            <a:r>
              <a:rPr lang="sr-Cyrl-CS" b="1" dirty="0"/>
              <a:t>53  ФИЗИКА</a:t>
            </a:r>
            <a:endParaRPr lang="en-US" dirty="0"/>
          </a:p>
          <a:p>
            <a:r>
              <a:rPr lang="sr-Cyrl-CS" b="1" dirty="0"/>
              <a:t>54  ХЕМИЈА. КРИСТАЛОГРАФИЈА. МИНЕРАЛОГИЈА</a:t>
            </a:r>
            <a:endParaRPr lang="en-US" dirty="0"/>
          </a:p>
          <a:p>
            <a:r>
              <a:rPr lang="sr-Cyrl-CS" dirty="0"/>
              <a:t>544  Физичка хемија</a:t>
            </a:r>
            <a:endParaRPr lang="en-US" dirty="0"/>
          </a:p>
          <a:p>
            <a:r>
              <a:rPr lang="sr-Cyrl-CS" b="1" dirty="0"/>
              <a:t>55  ГЕОЛОГИЈА. ГЕОЛОШКЕ НАУКЕ</a:t>
            </a:r>
            <a:endParaRPr lang="en-US" dirty="0"/>
          </a:p>
          <a:p>
            <a:r>
              <a:rPr lang="sr-Cyrl-CS" b="1" dirty="0"/>
              <a:t>56  ПАЛЕОНТОЛОГИЈА</a:t>
            </a:r>
            <a:endParaRPr lang="en-US" dirty="0"/>
          </a:p>
          <a:p>
            <a:r>
              <a:rPr lang="sr-Cyrl-CS" b="1" dirty="0"/>
              <a:t>57  БИОЛОШКЕ НАУКЕ УОПШТЕ</a:t>
            </a:r>
            <a:endParaRPr lang="en-US" dirty="0"/>
          </a:p>
          <a:p>
            <a:r>
              <a:rPr lang="sr-Cyrl-CS" b="1" dirty="0"/>
              <a:t>58  БОТАНИКА</a:t>
            </a:r>
            <a:endParaRPr lang="en-US" dirty="0"/>
          </a:p>
          <a:p>
            <a:r>
              <a:rPr lang="sr-Cyrl-CS" b="1" dirty="0"/>
              <a:t>59  ЗООЛОГИЈА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142875" y="214290"/>
            <a:ext cx="8858250" cy="63579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Cyrl-CS" b="1" u="sng" dirty="0"/>
              <a:t>6 ПРИМЕЊЕНЕ НАУКЕ. МЕДИЦИНА. ТЕХНОЛОГИЈА</a:t>
            </a:r>
            <a:endParaRPr lang="en-US" dirty="0"/>
          </a:p>
          <a:p>
            <a:endParaRPr lang="en-US" dirty="0"/>
          </a:p>
          <a:p>
            <a:r>
              <a:rPr lang="sr-Cyrl-CS" b="1" dirty="0"/>
              <a:t>60  ОПШТА ПИТАЊА  У ВЕЗИ СА ПРИМЕЊЕНИМ НАУКАМА</a:t>
            </a:r>
            <a:endParaRPr lang="en-US" dirty="0"/>
          </a:p>
          <a:p>
            <a:r>
              <a:rPr lang="sr-Cyrl-CS" b="1" dirty="0"/>
              <a:t>61  МЕДИЦИНСКЕ НАУКЕ</a:t>
            </a:r>
            <a:endParaRPr lang="en-US" dirty="0"/>
          </a:p>
          <a:p>
            <a:r>
              <a:rPr lang="sr-Cyrl-CS" b="1" dirty="0"/>
              <a:t>611/612  </a:t>
            </a:r>
            <a:r>
              <a:rPr lang="sr-Cyrl-CS" dirty="0"/>
              <a:t>Биологија човека</a:t>
            </a:r>
            <a:endParaRPr lang="en-US" dirty="0"/>
          </a:p>
          <a:p>
            <a:r>
              <a:rPr lang="sr-Cyrl-CS" b="1" dirty="0"/>
              <a:t>611 </a:t>
            </a:r>
            <a:r>
              <a:rPr lang="sr-Cyrl-CS" dirty="0"/>
              <a:t>Анатомија. Хумана и компаративна анатомија</a:t>
            </a:r>
            <a:endParaRPr lang="en-US" dirty="0"/>
          </a:p>
          <a:p>
            <a:r>
              <a:rPr lang="sr-Cyrl-CS" b="1" dirty="0"/>
              <a:t>612 </a:t>
            </a:r>
            <a:r>
              <a:rPr lang="sr-Cyrl-CS" dirty="0"/>
              <a:t>Физиологија. Хумана и компаративна физиологија</a:t>
            </a:r>
            <a:endParaRPr lang="en-US" dirty="0"/>
          </a:p>
          <a:p>
            <a:endParaRPr lang="en-US" dirty="0"/>
          </a:p>
          <a:p>
            <a:r>
              <a:rPr lang="sr-Cyrl-CS" b="1" dirty="0"/>
              <a:t>62  ИНЖЕЊЕРСТВО. ТЕХНИКА УОПШТЕ</a:t>
            </a:r>
            <a:endParaRPr lang="en-US" dirty="0"/>
          </a:p>
          <a:p>
            <a:r>
              <a:rPr lang="sr-Cyrl-CS" b="1" dirty="0"/>
              <a:t>620  </a:t>
            </a:r>
            <a:r>
              <a:rPr lang="sr-Cyrl-CS" dirty="0"/>
              <a:t>Испитивање материјала. Комерцијални материјали. Енергетска постројења, електране. Енергетска привреда</a:t>
            </a:r>
            <a:endParaRPr lang="en-US" dirty="0"/>
          </a:p>
          <a:p>
            <a:r>
              <a:rPr lang="sr-Cyrl-CS" b="1" dirty="0"/>
              <a:t>621  </a:t>
            </a:r>
            <a:r>
              <a:rPr lang="sr-Cyrl-CS" dirty="0"/>
              <a:t>Опште машинство. Нуклеарна техника. Електротехника. Механичка технологија уопште</a:t>
            </a:r>
            <a:endParaRPr lang="en-US" dirty="0"/>
          </a:p>
          <a:p>
            <a:r>
              <a:rPr lang="sr-Cyrl-CS" b="1" dirty="0"/>
              <a:t>622 </a:t>
            </a:r>
            <a:r>
              <a:rPr lang="sr-Cyrl-CS" dirty="0"/>
              <a:t>Рударство</a:t>
            </a:r>
            <a:endParaRPr lang="en-US" dirty="0"/>
          </a:p>
          <a:p>
            <a:r>
              <a:rPr lang="sr-Cyrl-CS" b="1" dirty="0"/>
              <a:t>623</a:t>
            </a:r>
            <a:r>
              <a:rPr lang="sr-Cyrl-CS" dirty="0"/>
              <a:t> Војна техника</a:t>
            </a:r>
            <a:endParaRPr lang="en-US" dirty="0"/>
          </a:p>
          <a:p>
            <a:r>
              <a:rPr lang="sr-Cyrl-CS" b="1" dirty="0"/>
              <a:t>624 </a:t>
            </a:r>
            <a:r>
              <a:rPr lang="sr-Cyrl-CS" dirty="0"/>
              <a:t>Грађевинарство и конструкције уопште...</a:t>
            </a:r>
            <a:endParaRPr lang="en-US" dirty="0"/>
          </a:p>
          <a:p>
            <a:r>
              <a:rPr lang="sr-Cyrl-CS" b="1" dirty="0"/>
              <a:t>625 </a:t>
            </a:r>
            <a:r>
              <a:rPr lang="sr-Cyrl-CS" dirty="0"/>
              <a:t>Нискоградња у копненом транспорту. Изградња железничких пруга. Изградња путева</a:t>
            </a:r>
            <a:endParaRPr lang="en-US" dirty="0"/>
          </a:p>
          <a:p>
            <a:r>
              <a:rPr lang="sr-Cyrl-CS" b="1" dirty="0"/>
              <a:t>626/627  </a:t>
            </a:r>
            <a:r>
              <a:rPr lang="sr-Cyrl-CS" dirty="0"/>
              <a:t>Хидротехника и хидротехничке конструкције. Објекти у води </a:t>
            </a:r>
            <a:endParaRPr lang="en-US" dirty="0"/>
          </a:p>
          <a:p>
            <a:r>
              <a:rPr lang="sr-Cyrl-CS" b="1" dirty="0"/>
              <a:t>628  </a:t>
            </a:r>
            <a:r>
              <a:rPr lang="sr-Cyrl-CS" dirty="0"/>
              <a:t>Санитарна техника. Вода. Санитарни уређаји. Техника расвете</a:t>
            </a:r>
            <a:endParaRPr lang="en-US" dirty="0"/>
          </a:p>
          <a:p>
            <a:r>
              <a:rPr lang="sr-Cyrl-CS" b="1" dirty="0"/>
              <a:t>629  </a:t>
            </a:r>
            <a:r>
              <a:rPr lang="sr-Cyrl-CS" dirty="0"/>
              <a:t>Техника транспортних возила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929718" cy="6143636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sr-Cyrl-CS" b="1" dirty="0"/>
              <a:t>63 ПОЉОПРИВРЕДА И СРОДНЕ НАУКЕ И ЕХНОЛОГИЈЕ. ШУМАРСТВО. РАТАРСТВО. ИСКОРИШЋАВАЊЕ ФАУНЕ</a:t>
            </a:r>
            <a:endParaRPr lang="en-US" dirty="0"/>
          </a:p>
          <a:p>
            <a:r>
              <a:rPr lang="sr-Cyrl-CS" b="1" dirty="0"/>
              <a:t>630  </a:t>
            </a:r>
            <a:r>
              <a:rPr lang="sr-Cyrl-CS" dirty="0"/>
              <a:t>Шумарство</a:t>
            </a:r>
            <a:endParaRPr lang="en-US" dirty="0"/>
          </a:p>
          <a:p>
            <a:r>
              <a:rPr lang="sr-Cyrl-CS" b="1" dirty="0"/>
              <a:t>631/635  </a:t>
            </a:r>
            <a:r>
              <a:rPr lang="sr-Cyrl-CS" dirty="0"/>
              <a:t>Пољопривредни менаџмент. Агрономија. Хортикултура</a:t>
            </a:r>
            <a:r>
              <a:rPr lang="sr-Cyrl-CS" b="1" dirty="0"/>
              <a:t> </a:t>
            </a:r>
            <a:endParaRPr lang="en-US" dirty="0"/>
          </a:p>
          <a:p>
            <a:r>
              <a:rPr lang="sr-Cyrl-CS" b="1" dirty="0"/>
              <a:t>636 </a:t>
            </a:r>
            <a:r>
              <a:rPr lang="sr-Cyrl-CS" dirty="0"/>
              <a:t>Сточарство ......</a:t>
            </a:r>
            <a:endParaRPr lang="en-US" dirty="0"/>
          </a:p>
          <a:p>
            <a:r>
              <a:rPr lang="sr-Cyrl-CS" b="1" dirty="0"/>
              <a:t>637  </a:t>
            </a:r>
            <a:r>
              <a:rPr lang="sr-Cyrl-CS" dirty="0"/>
              <a:t>Производи од домаћих животиња и дивљачи</a:t>
            </a:r>
            <a:endParaRPr lang="en-US" dirty="0"/>
          </a:p>
          <a:p>
            <a:r>
              <a:rPr lang="sr-Cyrl-CS" b="1" dirty="0"/>
              <a:t>638  </a:t>
            </a:r>
            <a:r>
              <a:rPr lang="sr-Cyrl-CS" dirty="0"/>
              <a:t>Држање, гајење и поступање са инсектима и другим чланконошцима</a:t>
            </a:r>
            <a:endParaRPr lang="en-US" dirty="0"/>
          </a:p>
          <a:p>
            <a:r>
              <a:rPr lang="sr-Cyrl-CS" b="1" dirty="0"/>
              <a:t>638.1 </a:t>
            </a:r>
            <a:r>
              <a:rPr lang="sr-Cyrl-CS" dirty="0"/>
              <a:t>Гајење пчела. Пчеларство</a:t>
            </a:r>
            <a:r>
              <a:rPr lang="sr-Cyrl-CS" b="1" dirty="0"/>
              <a:t> </a:t>
            </a:r>
            <a:endParaRPr lang="en-US" dirty="0"/>
          </a:p>
          <a:p>
            <a:r>
              <a:rPr lang="sr-Cyrl-CS" b="1" dirty="0"/>
              <a:t>639  </a:t>
            </a:r>
            <a:r>
              <a:rPr lang="sr-Cyrl-CS" dirty="0"/>
              <a:t>Лов. Риболов. Гајење риба</a:t>
            </a:r>
            <a:endParaRPr lang="en-US" dirty="0"/>
          </a:p>
          <a:p>
            <a:r>
              <a:rPr lang="sr-Cyrl-CS" b="1" dirty="0"/>
              <a:t> </a:t>
            </a:r>
            <a:endParaRPr lang="en-US" dirty="0"/>
          </a:p>
          <a:p>
            <a:r>
              <a:rPr lang="sr-Cyrl-CS" b="1" dirty="0"/>
              <a:t>64 ЕКОНОМИКА ДОМАЋИНСТВА. НАУКА О ДОМАЋИНСТВУ. ДОМАЋИНСТВО</a:t>
            </a:r>
            <a:endParaRPr lang="en-US" dirty="0"/>
          </a:p>
          <a:p>
            <a:r>
              <a:rPr lang="sr-Cyrl-CS" b="1" dirty="0"/>
              <a:t>65  РУКОВОЂЕЊЕ И ОРГАНИЗАЦИЈА РАДА У ИНДУСТРИЈИ, ТРГОВИНИ И САОБРАЋАЈУ</a:t>
            </a:r>
            <a:endParaRPr lang="en-US" dirty="0"/>
          </a:p>
          <a:p>
            <a:r>
              <a:rPr lang="sr-Cyrl-CS" b="1" dirty="0"/>
              <a:t>66 ХЕМИЈСКА ТЕХНОЛОГИЈА. ХЕМИЈСКА И СРОДНЕ ИНДУСТРИЈЕ</a:t>
            </a:r>
            <a:endParaRPr lang="en-US" dirty="0"/>
          </a:p>
          <a:p>
            <a:r>
              <a:rPr lang="sr-Cyrl-CS" b="1" dirty="0"/>
              <a:t>67 РАЗНЕ ИНДУСТРИЈЕ, ЗАНАТИ И УМЕТНИЧКИ ЗАНАТИ</a:t>
            </a:r>
            <a:endParaRPr lang="en-US" dirty="0"/>
          </a:p>
          <a:p>
            <a:r>
              <a:rPr lang="sr-Cyrl-CS" b="1" dirty="0"/>
              <a:t>68  ИНДУСТРИЈЕ, ЗАНАТИ И МАЛИ ЗАНАТИ ЗА ГОТОВЕ И МОНТАЖНЕ ПРОИЗВОДЕ</a:t>
            </a:r>
            <a:endParaRPr lang="en-US" dirty="0"/>
          </a:p>
          <a:p>
            <a:r>
              <a:rPr lang="sr-Cyrl-CS" b="1" dirty="0"/>
              <a:t>69  ГРАЂЕВИНСКИ ЗАНАТИ. ГРАЂЕВИНСКИ МАТЕРИЈАЛИ. ГРАЂЕВИНСКА ПРАКСА И ПОСТУПЦИ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786874" cy="63579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b="1" u="sng" dirty="0"/>
              <a:t>7  УМЕТНОСТ. РЕКРЕАЦИЈА. ЗАБАВА. СПОРТ</a:t>
            </a:r>
            <a:endParaRPr lang="en-US" dirty="0"/>
          </a:p>
          <a:p>
            <a:pPr>
              <a:buNone/>
            </a:pPr>
            <a:r>
              <a:rPr lang="sr-Cyrl-CS" b="1" dirty="0"/>
              <a:t> </a:t>
            </a:r>
            <a:endParaRPr lang="en-US" dirty="0"/>
          </a:p>
          <a:p>
            <a:r>
              <a:rPr lang="sr-Cyrl-CS" b="1" dirty="0"/>
              <a:t>71  ПРОСТОРНО ПЛАНИРАЊЕ. РЕГИОНАЛНО, УРБАНО И РУРАЛНО ПЛАНИРАЊЕ. ПЕЈЗАЖИ, ПАРКОВИ, ВРТОВИ</a:t>
            </a:r>
            <a:endParaRPr lang="en-US" dirty="0"/>
          </a:p>
          <a:p>
            <a:r>
              <a:rPr lang="sr-Cyrl-CS" b="1" dirty="0"/>
              <a:t>72 АРХИТЕКТУРА</a:t>
            </a:r>
            <a:endParaRPr lang="en-US" dirty="0"/>
          </a:p>
          <a:p>
            <a:r>
              <a:rPr lang="sr-Cyrl-CS" b="1" dirty="0"/>
              <a:t>73  ПЛАСТИЧНЕ УМЕТНОСТИ</a:t>
            </a:r>
            <a:endParaRPr lang="en-US" dirty="0"/>
          </a:p>
          <a:p>
            <a:r>
              <a:rPr lang="sr-Cyrl-CS" b="1" dirty="0"/>
              <a:t>730 </a:t>
            </a:r>
            <a:r>
              <a:rPr lang="sr-Cyrl-CS" dirty="0"/>
              <a:t>Вајарство уопште. Скулптура</a:t>
            </a:r>
            <a:endParaRPr lang="en-US" dirty="0"/>
          </a:p>
          <a:p>
            <a:r>
              <a:rPr lang="sr-Cyrl-CS" b="1" dirty="0"/>
              <a:t>737 </a:t>
            </a:r>
            <a:r>
              <a:rPr lang="sr-Cyrl-CS" dirty="0"/>
              <a:t>Нумизматика</a:t>
            </a:r>
            <a:endParaRPr lang="en-US" dirty="0"/>
          </a:p>
          <a:p>
            <a:r>
              <a:rPr lang="sr-Cyrl-CS" b="1" dirty="0"/>
              <a:t>738  </a:t>
            </a:r>
            <a:r>
              <a:rPr lang="sr-Cyrl-CS" dirty="0"/>
              <a:t>Керамика. Грнчарство</a:t>
            </a:r>
            <a:r>
              <a:rPr lang="sr-Cyrl-CS" b="1" dirty="0"/>
              <a:t> </a:t>
            </a:r>
            <a:endParaRPr lang="en-US" dirty="0"/>
          </a:p>
          <a:p>
            <a:r>
              <a:rPr lang="sr-Cyrl-CS" b="1" dirty="0"/>
              <a:t>74  ЦРТАЊЕ. ДИЗАЈН. ПРИМЕЊЕНА УМЕТНОСТ И УМЕТНИЧКИ ЗАНАТИ</a:t>
            </a:r>
            <a:endParaRPr lang="en-US" dirty="0"/>
          </a:p>
          <a:p>
            <a:r>
              <a:rPr lang="sr-Cyrl-CS" b="1" dirty="0"/>
              <a:t>75  СЛИКАРСТВО</a:t>
            </a:r>
            <a:endParaRPr lang="en-US" dirty="0"/>
          </a:p>
          <a:p>
            <a:r>
              <a:rPr lang="sr-Cyrl-CS" b="1" dirty="0"/>
              <a:t>76  ГРАФИЧКА УМЕТНОСТ. ГРАФИКА</a:t>
            </a:r>
            <a:endParaRPr lang="en-US" dirty="0"/>
          </a:p>
          <a:p>
            <a:r>
              <a:rPr lang="sr-Cyrl-CS" b="1" dirty="0"/>
              <a:t>77  ФОТОГРАФИЈА И СЛИЧНИ ПРОЦЕСИ</a:t>
            </a:r>
            <a:endParaRPr lang="en-US" dirty="0"/>
          </a:p>
          <a:p>
            <a:r>
              <a:rPr lang="sr-Cyrl-CS" b="1" dirty="0"/>
              <a:t>78  МУЗИКА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786874" cy="5715040"/>
          </a:xfrm>
        </p:spPr>
        <p:txBody>
          <a:bodyPr>
            <a:normAutofit lnSpcReduction="10000"/>
          </a:bodyPr>
          <a:lstStyle/>
          <a:p>
            <a:r>
              <a:rPr lang="sr-Cyrl-CS" b="1" dirty="0"/>
              <a:t>79  РЕКРЕАЦИЈА. РАЗОНОДА. ИГРЕ. СПОРТ</a:t>
            </a:r>
            <a:endParaRPr lang="en-US" dirty="0"/>
          </a:p>
          <a:p>
            <a:r>
              <a:rPr lang="sr-Cyrl-CS" b="1" dirty="0"/>
              <a:t>791  </a:t>
            </a:r>
            <a:r>
              <a:rPr lang="sr-Cyrl-CS" dirty="0"/>
              <a:t>Филмска уметност. Филмови</a:t>
            </a:r>
            <a:r>
              <a:rPr lang="sr-Cyrl-CS" b="1" dirty="0"/>
              <a:t> </a:t>
            </a:r>
            <a:endParaRPr lang="en-US" dirty="0"/>
          </a:p>
          <a:p>
            <a:r>
              <a:rPr lang="sr-Cyrl-CS" b="1" dirty="0"/>
              <a:t>792  </a:t>
            </a:r>
            <a:r>
              <a:rPr lang="sr-Cyrl-CS" dirty="0"/>
              <a:t>Позориште. Сценска уметност. Драмска извођења</a:t>
            </a:r>
            <a:endParaRPr lang="en-US" dirty="0"/>
          </a:p>
          <a:p>
            <a:r>
              <a:rPr lang="sr-Cyrl-CS" b="1" dirty="0"/>
              <a:t>793  </a:t>
            </a:r>
            <a:r>
              <a:rPr lang="sr-Cyrl-CS" dirty="0"/>
              <a:t>Друштвене забаве и рекреација. Уметност покрета. Плес </a:t>
            </a:r>
            <a:endParaRPr lang="en-US" dirty="0"/>
          </a:p>
          <a:p>
            <a:r>
              <a:rPr lang="sr-Cyrl-CS" b="1" dirty="0"/>
              <a:t>794  </a:t>
            </a:r>
            <a:r>
              <a:rPr lang="sr-Cyrl-CS" dirty="0"/>
              <a:t>Игре на табли и столу</a:t>
            </a:r>
            <a:endParaRPr lang="en-US" dirty="0"/>
          </a:p>
          <a:p>
            <a:r>
              <a:rPr lang="sr-Cyrl-CS" dirty="0"/>
              <a:t>794.1  Шах</a:t>
            </a:r>
            <a:endParaRPr lang="en-US" dirty="0"/>
          </a:p>
          <a:p>
            <a:r>
              <a:rPr lang="sr-Cyrl-CS" b="1" dirty="0"/>
              <a:t>796   </a:t>
            </a:r>
            <a:r>
              <a:rPr lang="sr-Cyrl-CS" dirty="0"/>
              <a:t>Спорт. Игре. Физичке вежбе</a:t>
            </a:r>
            <a:endParaRPr lang="en-US" dirty="0"/>
          </a:p>
          <a:p>
            <a:r>
              <a:rPr lang="sr-Cyrl-CS" b="1" dirty="0"/>
              <a:t>797   </a:t>
            </a:r>
            <a:r>
              <a:rPr lang="sr-Cyrl-CS" dirty="0"/>
              <a:t>Спортови на води. Спортови у ваздуху</a:t>
            </a:r>
            <a:endParaRPr lang="en-US" dirty="0"/>
          </a:p>
          <a:p>
            <a:r>
              <a:rPr lang="sr-Cyrl-CS" b="1" dirty="0"/>
              <a:t>798   </a:t>
            </a:r>
            <a:r>
              <a:rPr lang="sr-Cyrl-CS" dirty="0"/>
              <a:t>Јахање и вожње. Коњички и други спортови са животињама</a:t>
            </a:r>
            <a:endParaRPr lang="en-US" dirty="0"/>
          </a:p>
          <a:p>
            <a:r>
              <a:rPr lang="sr-Cyrl-CS" b="1" dirty="0"/>
              <a:t>799   </a:t>
            </a:r>
            <a:r>
              <a:rPr lang="sr-Cyrl-CS" dirty="0"/>
              <a:t>Риболов. Лов. Стрељаштво и спортови гађања у мету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CS" b="1" u="sng" dirty="0"/>
              <a:t>8  ЈЕЗИК. ЛИНГВИСТИКА. КЊИЖЕВНОСТ</a:t>
            </a:r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 801  ПРОЗОДИЈА. ПОМОЋНЕ НАУКЕ И ИЗВОРИ ЗА ФИЛОЛОГИЈУ</a:t>
            </a:r>
            <a:endParaRPr lang="en-US" dirty="0"/>
          </a:p>
          <a:p>
            <a:r>
              <a:rPr lang="sr-Cyrl-CS" b="1" dirty="0"/>
              <a:t>808  РЕТОРИКА. ДЕЛОТВОРНА УПОТРЕБА ЈЕЗИКА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81  ЛИНГВИСТИКА И ЈЕЗИЦИ</a:t>
            </a:r>
            <a:endParaRPr lang="en-US" dirty="0"/>
          </a:p>
          <a:p>
            <a:r>
              <a:rPr lang="sr-Cyrl-CS" b="1" dirty="0"/>
              <a:t>811  Језици</a:t>
            </a:r>
            <a:endParaRPr lang="en-US" dirty="0"/>
          </a:p>
          <a:p>
            <a:r>
              <a:rPr lang="sr-Cyrl-CS" b="1" dirty="0"/>
              <a:t>811.1/.2  Индоевропски језици</a:t>
            </a:r>
            <a:endParaRPr lang="en-US" dirty="0"/>
          </a:p>
          <a:p>
            <a:r>
              <a:rPr lang="sr-Cyrl-CS" b="1" dirty="0"/>
              <a:t>811.11  Германски језици</a:t>
            </a:r>
            <a:endParaRPr lang="en-US" dirty="0"/>
          </a:p>
          <a:p>
            <a:r>
              <a:rPr lang="sr-Cyrl-CS" b="1" dirty="0"/>
              <a:t>811.111 </a:t>
            </a:r>
            <a:r>
              <a:rPr lang="sr-Cyrl-CS" dirty="0"/>
              <a:t>Енглески </a:t>
            </a:r>
            <a:endParaRPr lang="en-US" dirty="0"/>
          </a:p>
          <a:p>
            <a:r>
              <a:rPr lang="sr-Cyrl-CS" b="1" dirty="0"/>
              <a:t>811.112.2  </a:t>
            </a:r>
            <a:r>
              <a:rPr lang="sr-Cyrl-CS" dirty="0"/>
              <a:t>Немачки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5926" y="404664"/>
            <a:ext cx="8856984" cy="6768752"/>
          </a:xfrm>
        </p:spPr>
        <p:txBody>
          <a:bodyPr>
            <a:normAutofit/>
          </a:bodyPr>
          <a:lstStyle/>
          <a:p>
            <a:r>
              <a:rPr lang="sr-Latn-CS" sz="2800" b="1" dirty="0"/>
              <a:t>=14       Грчки језик</a:t>
            </a:r>
            <a:endParaRPr lang="en-US" sz="2800" dirty="0"/>
          </a:p>
          <a:p>
            <a:r>
              <a:rPr lang="sr-Latn-CS" sz="2800" dirty="0"/>
              <a:t>=15       Келтски језици</a:t>
            </a:r>
            <a:endParaRPr lang="en-US" sz="2800" dirty="0"/>
          </a:p>
          <a:p>
            <a:r>
              <a:rPr lang="sr-Latn-CS" sz="2800" dirty="0"/>
              <a:t>=152.1   Ирски</a:t>
            </a:r>
            <a:endParaRPr lang="en-US" sz="2800" dirty="0"/>
          </a:p>
          <a:p>
            <a:r>
              <a:rPr lang="sr-Latn-CS" sz="2800" b="1" dirty="0"/>
              <a:t>=16       </a:t>
            </a:r>
            <a:r>
              <a:rPr lang="sr-Latn-CS" sz="2800" b="1" u="sng" dirty="0"/>
              <a:t>Словенски језици</a:t>
            </a:r>
            <a:endParaRPr lang="en-US" sz="2800" dirty="0"/>
          </a:p>
          <a:p>
            <a:r>
              <a:rPr lang="sr-Latn-CS" sz="2800" dirty="0"/>
              <a:t>=161      Источно-словенски језици</a:t>
            </a:r>
            <a:endParaRPr lang="en-US" sz="2800" dirty="0"/>
          </a:p>
          <a:p>
            <a:r>
              <a:rPr lang="sr-Latn-CS" sz="2800" b="1" dirty="0"/>
              <a:t>=161.1    Руски</a:t>
            </a:r>
            <a:endParaRPr lang="en-US" sz="2800" dirty="0"/>
          </a:p>
          <a:p>
            <a:r>
              <a:rPr lang="sr-Latn-CS" sz="2800" dirty="0"/>
              <a:t>=161.2   Украјински</a:t>
            </a:r>
            <a:endParaRPr lang="en-US" sz="2800" dirty="0"/>
          </a:p>
          <a:p>
            <a:r>
              <a:rPr lang="sr-Latn-CS" sz="2800" dirty="0"/>
              <a:t>=161.3   Белоруски</a:t>
            </a:r>
            <a:endParaRPr lang="en-US" sz="2800" dirty="0"/>
          </a:p>
          <a:p>
            <a:r>
              <a:rPr lang="sr-Latn-CS" sz="2800" dirty="0"/>
              <a:t>=162  Западно-словенски језици</a:t>
            </a:r>
            <a:endParaRPr lang="en-US" sz="2800" dirty="0"/>
          </a:p>
          <a:p>
            <a:r>
              <a:rPr lang="sr-Latn-CS" sz="2800" dirty="0"/>
              <a:t>=162.1    Пољски</a:t>
            </a:r>
            <a:endParaRPr lang="en-US" sz="2800" dirty="0"/>
          </a:p>
          <a:p>
            <a:r>
              <a:rPr lang="sr-Latn-CS" sz="2800" dirty="0"/>
              <a:t>=162.3    Чешки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191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/>
          </a:bodyPr>
          <a:lstStyle/>
          <a:p>
            <a:r>
              <a:rPr lang="sr-Cyrl-CS" b="1" dirty="0"/>
              <a:t>811.13 Романски језици</a:t>
            </a:r>
            <a:endParaRPr lang="en-US" dirty="0"/>
          </a:p>
          <a:p>
            <a:r>
              <a:rPr lang="sr-Cyrl-CS" b="1" dirty="0"/>
              <a:t>811.12  </a:t>
            </a:r>
            <a:r>
              <a:rPr lang="sr-Cyrl-CS" dirty="0"/>
              <a:t>Италски језици</a:t>
            </a:r>
            <a:endParaRPr lang="en-US" dirty="0"/>
          </a:p>
          <a:p>
            <a:r>
              <a:rPr lang="sr-Cyrl-CS" b="1" dirty="0"/>
              <a:t>811.124 </a:t>
            </a:r>
            <a:r>
              <a:rPr lang="sr-Cyrl-CS" dirty="0"/>
              <a:t>Латински</a:t>
            </a:r>
            <a:endParaRPr lang="en-US" dirty="0"/>
          </a:p>
          <a:p>
            <a:r>
              <a:rPr lang="sr-Cyrl-CS" b="1" dirty="0"/>
              <a:t>811.131.1 </a:t>
            </a:r>
            <a:r>
              <a:rPr lang="sr-Cyrl-CS" dirty="0"/>
              <a:t>Италијански</a:t>
            </a:r>
            <a:endParaRPr lang="en-US" dirty="0"/>
          </a:p>
          <a:p>
            <a:r>
              <a:rPr lang="sr-Cyrl-CS" b="1" dirty="0"/>
              <a:t>811.133.1 </a:t>
            </a:r>
            <a:r>
              <a:rPr lang="sr-Cyrl-CS" dirty="0"/>
              <a:t>Француски</a:t>
            </a:r>
            <a:endParaRPr lang="en-US" dirty="0"/>
          </a:p>
          <a:p>
            <a:r>
              <a:rPr lang="sr-Cyrl-CS" b="1" dirty="0"/>
              <a:t>811.134.2  </a:t>
            </a:r>
            <a:r>
              <a:rPr lang="sr-Cyrl-CS" dirty="0"/>
              <a:t>Шпански</a:t>
            </a:r>
            <a:endParaRPr lang="en-US" dirty="0"/>
          </a:p>
          <a:p>
            <a:r>
              <a:rPr lang="sr-Cyrl-CS" b="1" dirty="0"/>
              <a:t>811.134.3  </a:t>
            </a:r>
            <a:r>
              <a:rPr lang="sr-Cyrl-CS" dirty="0"/>
              <a:t>Португалски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811.16 Словенски језици</a:t>
            </a:r>
            <a:endParaRPr lang="en-US" dirty="0"/>
          </a:p>
          <a:p>
            <a:r>
              <a:rPr lang="sr-Cyrl-CS" b="1" dirty="0"/>
              <a:t>811.161.1  </a:t>
            </a:r>
            <a:r>
              <a:rPr lang="sr-Cyrl-CS" dirty="0"/>
              <a:t>Руски</a:t>
            </a:r>
            <a:r>
              <a:rPr lang="sr-Cyrl-CS" b="1" dirty="0"/>
              <a:t> </a:t>
            </a:r>
            <a:endParaRPr lang="en-US" dirty="0"/>
          </a:p>
          <a:p>
            <a:r>
              <a:rPr lang="sr-Cyrl-CS" b="1" dirty="0"/>
              <a:t>811.163  Јужнословенски језици</a:t>
            </a:r>
            <a:endParaRPr lang="en-US" dirty="0"/>
          </a:p>
          <a:p>
            <a:r>
              <a:rPr lang="sr-Cyrl-CS" b="1" dirty="0"/>
              <a:t>811.163.41 </a:t>
            </a:r>
            <a:r>
              <a:rPr lang="sr-Cyrl-CS" dirty="0"/>
              <a:t>Српски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215106"/>
          </a:xfrm>
        </p:spPr>
        <p:txBody>
          <a:bodyPr>
            <a:normAutofit fontScale="85000" lnSpcReduction="20000"/>
          </a:bodyPr>
          <a:lstStyle/>
          <a:p>
            <a:r>
              <a:rPr lang="sr-Cyrl-CS" b="1" dirty="0"/>
              <a:t>82  КЊИЖЕВНОСТИ</a:t>
            </a:r>
            <a:endParaRPr lang="en-US" dirty="0"/>
          </a:p>
          <a:p>
            <a:pPr>
              <a:buNone/>
            </a:pPr>
            <a:r>
              <a:rPr lang="sr-Cyrl-CS" b="1" dirty="0"/>
              <a:t> </a:t>
            </a:r>
            <a:endParaRPr lang="en-US" dirty="0"/>
          </a:p>
          <a:p>
            <a:r>
              <a:rPr lang="sr-Cyrl-CS" b="1" dirty="0"/>
              <a:t>82-1/-9  Књижевни родови и врсте</a:t>
            </a:r>
            <a:endParaRPr lang="en-US" dirty="0"/>
          </a:p>
          <a:p>
            <a:r>
              <a:rPr lang="sr-Cyrl-CS" b="1" dirty="0"/>
              <a:t>     -1  </a:t>
            </a:r>
            <a:r>
              <a:rPr lang="sr-Cyrl-CS" dirty="0"/>
              <a:t>Поезија. Песме. Стихови </a:t>
            </a:r>
            <a:endParaRPr lang="en-US" dirty="0"/>
          </a:p>
          <a:p>
            <a:r>
              <a:rPr lang="sr-Cyrl-CS" b="1" dirty="0"/>
              <a:t>     -2  </a:t>
            </a:r>
            <a:r>
              <a:rPr lang="sr-Cyrl-CS" dirty="0"/>
              <a:t>Драма. Драмска дела</a:t>
            </a:r>
            <a:endParaRPr lang="en-US" dirty="0"/>
          </a:p>
          <a:p>
            <a:r>
              <a:rPr lang="sr-Cyrl-CS" b="1" dirty="0"/>
              <a:t>     -3  </a:t>
            </a:r>
            <a:r>
              <a:rPr lang="sr-Cyrl-CS" dirty="0"/>
              <a:t>Белетристика. Приповедачка проза</a:t>
            </a:r>
            <a:endParaRPr lang="en-US" dirty="0"/>
          </a:p>
          <a:p>
            <a:r>
              <a:rPr lang="sr-Cyrl-CS" b="1" dirty="0"/>
              <a:t>    -4   </a:t>
            </a:r>
            <a:r>
              <a:rPr lang="sr-Cyrl-CS" dirty="0"/>
              <a:t>Есеји</a:t>
            </a:r>
            <a:endParaRPr lang="en-US" dirty="0"/>
          </a:p>
          <a:p>
            <a:r>
              <a:rPr lang="sr-Cyrl-CS" b="1" dirty="0"/>
              <a:t>    -5  </a:t>
            </a:r>
            <a:r>
              <a:rPr lang="sr-Cyrl-CS" dirty="0"/>
              <a:t>Говорништво. Говори. Проповеди. Јавни </a:t>
            </a:r>
            <a:r>
              <a:rPr lang="x-none" dirty="0"/>
              <a:t>г</a:t>
            </a:r>
            <a:r>
              <a:rPr lang="sr-Cyrl-CS" dirty="0"/>
              <a:t>овори. Предавања. Здравице</a:t>
            </a:r>
            <a:endParaRPr lang="en-US" dirty="0"/>
          </a:p>
          <a:p>
            <a:r>
              <a:rPr lang="sr-Cyrl-CS" b="1" dirty="0"/>
              <a:t>    -6  </a:t>
            </a:r>
            <a:r>
              <a:rPr lang="sr-Cyrl-CS" dirty="0"/>
              <a:t>Писма. Уметност писања писама. Кореспонденција. Оригинална писма. Друга дела у облику писма</a:t>
            </a:r>
            <a:endParaRPr lang="en-US" dirty="0"/>
          </a:p>
          <a:p>
            <a:r>
              <a:rPr lang="sr-Cyrl-CS" b="1" dirty="0"/>
              <a:t>    -7  </a:t>
            </a:r>
            <a:r>
              <a:rPr lang="sr-Cyrl-CS" dirty="0"/>
              <a:t>Сатирична проза. Хумор, епиграм, пародија итд.</a:t>
            </a:r>
            <a:endParaRPr lang="en-US" dirty="0"/>
          </a:p>
          <a:p>
            <a:r>
              <a:rPr lang="sr-Cyrl-CS" b="1" dirty="0"/>
              <a:t>    -82  </a:t>
            </a:r>
            <a:r>
              <a:rPr lang="sr-Cyrl-CS" dirty="0"/>
              <a:t>Полиграфије. Избори, изводи. Антологије. </a:t>
            </a:r>
            <a:r>
              <a:rPr lang="sr-Latn-CS" dirty="0">
                <a:latin typeface="Cambria" pitchFamily="18" charset="0"/>
              </a:rPr>
              <a:t>Curiosa </a:t>
            </a:r>
            <a:endParaRPr lang="en-US" dirty="0">
              <a:latin typeface="Cambria" pitchFamily="18" charset="0"/>
            </a:endParaRPr>
          </a:p>
          <a:p>
            <a:r>
              <a:rPr lang="sr-Cyrl-CS" b="1" dirty="0"/>
              <a:t>    -9   </a:t>
            </a:r>
            <a:r>
              <a:rPr lang="sr-Cyrl-CS" dirty="0"/>
              <a:t>Различити други жанрови</a:t>
            </a:r>
            <a:endParaRPr lang="en-US" dirty="0"/>
          </a:p>
          <a:p>
            <a:r>
              <a:rPr lang="sr-Cyrl-CS" b="1" dirty="0"/>
              <a:t>    -</a:t>
            </a:r>
            <a:r>
              <a:rPr lang="sr-Cyrl-CS" dirty="0"/>
              <a:t>91   Популарна књижевност</a:t>
            </a:r>
            <a:endParaRPr lang="en-US" dirty="0"/>
          </a:p>
          <a:p>
            <a:r>
              <a:rPr lang="sr-Cyrl-CS" dirty="0"/>
              <a:t>    -92   Периодична књижевност. Писање у периодици, новинама, часописима. Новинарство .....</a:t>
            </a:r>
            <a:endParaRPr lang="en-US" dirty="0"/>
          </a:p>
          <a:p>
            <a:r>
              <a:rPr lang="sr-Cyrl-CS" dirty="0"/>
              <a:t>    -93  Књижевност за децу.  Књижевност за омладину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9144000" cy="6286544"/>
          </a:xfrm>
        </p:spPr>
        <p:txBody>
          <a:bodyPr>
            <a:normAutofit fontScale="92500" lnSpcReduction="10000"/>
          </a:bodyPr>
          <a:lstStyle/>
          <a:p>
            <a:r>
              <a:rPr lang="sr-Cyrl-CS" b="1" dirty="0"/>
              <a:t>82.0  Теорија, проучавање књижевности и књижевне технике</a:t>
            </a:r>
            <a:endParaRPr lang="en-US" dirty="0"/>
          </a:p>
          <a:p>
            <a:r>
              <a:rPr lang="sr-Cyrl-CS" b="1" dirty="0"/>
              <a:t>82.02  Књижевне школе, правци и покрети</a:t>
            </a:r>
            <a:endParaRPr lang="en-US" dirty="0"/>
          </a:p>
          <a:p>
            <a:r>
              <a:rPr lang="sr-Cyrl-CS" b="1" dirty="0"/>
              <a:t>82.09  Књижевна критика. Књижевне студије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821  КЊИЖЕВНОСТ НА ПОЈЕДИНИМ ЈЕЗИЦИМА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Бројеви се изводе као и код главних бројева за језик помоћу помоћних бројева за језик =1/=9 а знак = се замењује тачком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821.111 Енглеска књижевност</a:t>
            </a:r>
            <a:endParaRPr lang="en-US" dirty="0"/>
          </a:p>
          <a:p>
            <a:r>
              <a:rPr lang="sr-Cyrl-CS" b="1" dirty="0"/>
              <a:t>821.111 (73) </a:t>
            </a:r>
            <a:r>
              <a:rPr lang="sr-Cyrl-CS" dirty="0"/>
              <a:t>Америчка књижевност на енглеском језику  - (73) – општи помоћни број за место</a:t>
            </a:r>
            <a:endParaRPr lang="en-US" dirty="0"/>
          </a:p>
          <a:p>
            <a:r>
              <a:rPr lang="sr-Cyrl-CS" b="1" dirty="0"/>
              <a:t>821.163.41  Српска књижевност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8643998" cy="61436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Cyrl-CS" b="1" u="sng" dirty="0"/>
              <a:t>9   ГЕОГРАФИЈА. БИОГРАФИЈА. ИСТОРИЈА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902  АРХЕОЛОГИЈА</a:t>
            </a:r>
            <a:endParaRPr lang="en-US" dirty="0"/>
          </a:p>
          <a:p>
            <a:r>
              <a:rPr lang="sr-Cyrl-CS" b="1" dirty="0"/>
              <a:t>903  ПРАИСТОРИЈА. ПРАИСТОРИЈСКИ ОСТАЦИ, АРТЕФАКТИ, АНТИКВИТЕТИ</a:t>
            </a:r>
            <a:endParaRPr lang="en-US" dirty="0"/>
          </a:p>
          <a:p>
            <a:r>
              <a:rPr lang="sr-Cyrl-CS" b="1" dirty="0"/>
              <a:t>904  КУЛТУРНИ ОСТАЦИ ИСТОРИЈСКОГ ДОБА</a:t>
            </a:r>
            <a:endParaRPr lang="en-US" dirty="0"/>
          </a:p>
          <a:p>
            <a:r>
              <a:rPr lang="sr-Cyrl-CS" b="1" dirty="0"/>
              <a:t>908  ПРОУЧАВАЊЕ ОБЛАСТИ. ПРОУЧАВАЊЕ ЛОКАЛИТЕТА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91  ГЕОГРАФИЈА. ИСТРАЖИВАЊЕ СВЕТА И ПОЈЕДИНИХ ЗЕМАЉА. ПУТОВАЊЕ. РЕГИОНАЛНА ГЕОГРАФИЈА</a:t>
            </a:r>
            <a:endParaRPr lang="en-US" dirty="0"/>
          </a:p>
          <a:p>
            <a:r>
              <a:rPr lang="sr-Cyrl-CS" b="1" dirty="0"/>
              <a:t>910  ОПШТА ПИТАЊА. ГЕОГРАФИЈА КАО НАУКА. ИСТРАЖИВАЊЕ. ПУТОВАЊА</a:t>
            </a:r>
            <a:endParaRPr lang="en-US" dirty="0"/>
          </a:p>
          <a:p>
            <a:r>
              <a:rPr lang="sr-Cyrl-CS" b="1" dirty="0"/>
              <a:t>911  ОПШТА ГЕОГРАФИЈА. НАУКА О ГЕОГРАФСКИМ ФАКТОРИМА. ТЕОРИЈСКА ГЕОГРАФИЈА</a:t>
            </a:r>
            <a:endParaRPr lang="en-US" dirty="0"/>
          </a:p>
          <a:p>
            <a:r>
              <a:rPr lang="sr-Cyrl-CS" b="1" dirty="0"/>
              <a:t>912  НЕЛИТЕРАРНА, НЕТЕКСТУАЛНА ПРЗЕНТАЦИЈА РЕГИОНА</a:t>
            </a:r>
            <a:endParaRPr lang="en-US" dirty="0"/>
          </a:p>
          <a:p>
            <a:r>
              <a:rPr lang="sr-Cyrl-CS" b="1" dirty="0"/>
              <a:t>913  РЕГИОНАЛНА ГЕОГРАФИЈА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929  БИОГРАФСКА И СРОДНА ПРОУЧАВАЊА</a:t>
            </a:r>
            <a:endParaRPr lang="en-US" dirty="0"/>
          </a:p>
          <a:p>
            <a:r>
              <a:rPr lang="sr-Cyrl-CS" b="1" dirty="0"/>
              <a:t>929.5 Генеалогија</a:t>
            </a:r>
            <a:endParaRPr lang="en-US" dirty="0"/>
          </a:p>
          <a:p>
            <a:r>
              <a:rPr lang="sr-Cyrl-CS" b="1" dirty="0"/>
              <a:t>929.6 Хералдика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93/94  ИСТОРИЈА</a:t>
            </a:r>
            <a:endParaRPr lang="en-US" dirty="0"/>
          </a:p>
          <a:p>
            <a:r>
              <a:rPr lang="sr-Cyrl-CS" b="1" dirty="0"/>
              <a:t>930  Историјска наука. Историографија 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b="1" dirty="0"/>
              <a:t>94  Општа историја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786874" cy="56626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CS" b="1" u="sng" dirty="0"/>
              <a:t>КИШ, Данило</a:t>
            </a:r>
            <a:endParaRPr lang="en-US" b="1" dirty="0"/>
          </a:p>
          <a:p>
            <a:pPr marL="0" indent="0">
              <a:buNone/>
            </a:pPr>
            <a:r>
              <a:rPr lang="sr-Cyrl-CS" dirty="0"/>
              <a:t>           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literatura</a:t>
            </a:r>
            <a:r>
              <a:rPr lang="en-US" dirty="0"/>
              <a:t> / </a:t>
            </a:r>
            <a:r>
              <a:rPr lang="en-US" dirty="0" err="1"/>
              <a:t>Danilo</a:t>
            </a:r>
            <a:r>
              <a:rPr lang="en-US" dirty="0"/>
              <a:t> </a:t>
            </a:r>
            <a:r>
              <a:rPr lang="en-US" dirty="0" err="1"/>
              <a:t>Kiš</a:t>
            </a:r>
            <a:r>
              <a:rPr lang="en-US" dirty="0"/>
              <a:t> ; </a:t>
            </a:r>
            <a:r>
              <a:rPr lang="en-US" dirty="0" err="1"/>
              <a:t>priredila</a:t>
            </a:r>
            <a:r>
              <a:rPr lang="en-US" dirty="0"/>
              <a:t> </a:t>
            </a:r>
            <a:r>
              <a:rPr lang="en-US" dirty="0" err="1"/>
              <a:t>Mirjana</a:t>
            </a:r>
            <a:r>
              <a:rPr lang="en-US" dirty="0"/>
              <a:t> </a:t>
            </a:r>
            <a:r>
              <a:rPr lang="en-US" dirty="0" err="1"/>
              <a:t>Miočinović</a:t>
            </a:r>
            <a:r>
              <a:rPr lang="en-US" dirty="0"/>
              <a:t>. -Beograd : </a:t>
            </a:r>
            <a:r>
              <a:rPr lang="en-US" dirty="0" err="1"/>
              <a:t>Prosveta</a:t>
            </a:r>
            <a:r>
              <a:rPr lang="en-US" dirty="0"/>
              <a:t>, 2007 (Novi Sad : </a:t>
            </a:r>
            <a:r>
              <a:rPr lang="en-US" dirty="0" err="1"/>
              <a:t>Budućnost</a:t>
            </a:r>
            <a:r>
              <a:rPr lang="en-US" dirty="0"/>
              <a:t>). - 242 str. ; 21 cm. -(</a:t>
            </a:r>
            <a:r>
              <a:rPr lang="en-US" dirty="0" err="1"/>
              <a:t>Sabrana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Danila</a:t>
            </a:r>
            <a:r>
              <a:rPr lang="en-US" dirty="0"/>
              <a:t> </a:t>
            </a:r>
            <a:r>
              <a:rPr lang="en-US" dirty="0" err="1"/>
              <a:t>Kiša</a:t>
            </a:r>
            <a:r>
              <a:rPr lang="en-US" dirty="0"/>
              <a:t> ; </a:t>
            </a:r>
            <a:r>
              <a:rPr lang="en-US" dirty="0" err="1"/>
              <a:t>knj</a:t>
            </a:r>
            <a:r>
              <a:rPr lang="en-US" dirty="0"/>
              <a:t>. 14)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Tiraž</a:t>
            </a:r>
            <a:r>
              <a:rPr lang="en-US" dirty="0"/>
              <a:t> 1.000. - Str. 229-234: </a:t>
            </a:r>
            <a:r>
              <a:rPr lang="en-US" dirty="0" err="1"/>
              <a:t>Pogovor</a:t>
            </a:r>
            <a:r>
              <a:rPr lang="en-US" dirty="0"/>
              <a:t> / M. M. [</a:t>
            </a:r>
            <a:r>
              <a:rPr lang="en-US" dirty="0" err="1"/>
              <a:t>Mirjana</a:t>
            </a:r>
            <a:r>
              <a:rPr lang="en-US" dirty="0"/>
              <a:t> </a:t>
            </a:r>
            <a:r>
              <a:rPr lang="en-US" dirty="0" err="1"/>
              <a:t>Miočinović</a:t>
            </a:r>
            <a:r>
              <a:rPr lang="en-US" dirty="0"/>
              <a:t>]. -</a:t>
            </a:r>
            <a:r>
              <a:rPr lang="en-US" dirty="0" err="1"/>
              <a:t>Napomene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bibliografske</a:t>
            </a:r>
            <a:r>
              <a:rPr lang="en-US" dirty="0"/>
              <a:t> reference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. - </a:t>
            </a:r>
            <a:r>
              <a:rPr lang="en-US" dirty="0" err="1"/>
              <a:t>Bibliografija</a:t>
            </a:r>
            <a:r>
              <a:rPr lang="en-US" dirty="0"/>
              <a:t>: str. 225-228.- </a:t>
            </a:r>
            <a:r>
              <a:rPr lang="en-US" dirty="0" err="1"/>
              <a:t>Registar</a:t>
            </a:r>
            <a:r>
              <a:rPr lang="en-US" dirty="0"/>
              <a:t>.</a:t>
            </a:r>
            <a:endParaRPr lang="sr-Cyrl-C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821.163.41-4</a:t>
            </a:r>
          </a:p>
          <a:p>
            <a:pPr>
              <a:buNone/>
            </a:pPr>
            <a:r>
              <a:rPr lang="en-US" dirty="0"/>
              <a:t>821.163.41:929 </a:t>
            </a:r>
            <a:r>
              <a:rPr lang="en-US" dirty="0" err="1"/>
              <a:t>Киш</a:t>
            </a:r>
            <a:r>
              <a:rPr lang="en-US" dirty="0"/>
              <a:t> Д.(047.53)</a:t>
            </a:r>
          </a:p>
          <a:p>
            <a:pPr>
              <a:buNone/>
            </a:pPr>
            <a:r>
              <a:rPr lang="en-US" dirty="0"/>
              <a:t>012 </a:t>
            </a:r>
            <a:r>
              <a:rPr lang="en-US" dirty="0" err="1"/>
              <a:t>Киш</a:t>
            </a:r>
            <a:r>
              <a:rPr lang="en-US" dirty="0"/>
              <a:t> Д.</a:t>
            </a:r>
          </a:p>
          <a:p>
            <a:pPr>
              <a:buNone/>
            </a:pPr>
            <a:r>
              <a:rPr lang="en-US" dirty="0"/>
              <a:t>821.09 </a:t>
            </a:r>
            <a:endParaRPr lang="sr-Cyrl-C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Киш, Данило</a:t>
            </a:r>
            <a:r>
              <a:rPr lang="en-US" b="1" dirty="0"/>
              <a:t>(1935-1989) -</a:t>
            </a:r>
            <a:r>
              <a:rPr lang="en-US" dirty="0"/>
              <a:t> </a:t>
            </a:r>
            <a:r>
              <a:rPr lang="sr-Cyrl-CS" b="1" dirty="0"/>
              <a:t>Интервјуи</a:t>
            </a:r>
            <a:r>
              <a:rPr lang="en-US" b="1" dirty="0"/>
              <a:t> // </a:t>
            </a:r>
            <a:r>
              <a:rPr lang="sr-Cyrl-CS" b="1" dirty="0"/>
              <a:t>Светска књижевност</a:t>
            </a:r>
            <a:r>
              <a:rPr lang="en-US" dirty="0"/>
              <a:t> </a:t>
            </a:r>
            <a:endParaRPr lang="sr-Cyrl-C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856984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b="1" u="sng" dirty="0"/>
              <a:t>ВРБАВАЦ, Јасмина</a:t>
            </a:r>
            <a:endParaRPr lang="sr-Cyrl-CS" b="1" dirty="0"/>
          </a:p>
          <a:p>
            <a:pPr marL="0" indent="0">
              <a:buNone/>
            </a:pPr>
            <a:r>
              <a:rPr lang="sr-Cyrl-CS" b="1" dirty="0"/>
              <a:t>        </a:t>
            </a:r>
            <a:r>
              <a:rPr lang="sr-Cyrl-CS" dirty="0"/>
              <a:t>  </a:t>
            </a:r>
            <a:r>
              <a:rPr lang="en-US" dirty="0" err="1"/>
              <a:t>Три</a:t>
            </a:r>
            <a:r>
              <a:rPr lang="en-US" dirty="0"/>
              <a:t> и </a:t>
            </a:r>
            <a:r>
              <a:rPr lang="en-US" dirty="0" err="1"/>
              <a:t>по</a:t>
            </a:r>
            <a:r>
              <a:rPr lang="en-US" dirty="0"/>
              <a:t> : </a:t>
            </a:r>
            <a:r>
              <a:rPr lang="en-US" dirty="0" err="1"/>
              <a:t>критике</a:t>
            </a:r>
            <a:r>
              <a:rPr lang="en-US" dirty="0"/>
              <a:t> / </a:t>
            </a:r>
            <a:r>
              <a:rPr lang="en-US" dirty="0" err="1"/>
              <a:t>Јасмина</a:t>
            </a:r>
            <a:r>
              <a:rPr lang="en-US" dirty="0"/>
              <a:t> </a:t>
            </a:r>
            <a:r>
              <a:rPr lang="en-US" dirty="0" err="1"/>
              <a:t>Врбавац</a:t>
            </a:r>
            <a:r>
              <a:rPr lang="en-US" dirty="0"/>
              <a:t>. - 1. </a:t>
            </a:r>
            <a:r>
              <a:rPr lang="en-US" dirty="0" err="1"/>
              <a:t>изд</a:t>
            </a:r>
            <a:r>
              <a:rPr lang="en-US" dirty="0"/>
              <a:t>. - </a:t>
            </a:r>
            <a:r>
              <a:rPr lang="en-US" dirty="0" err="1"/>
              <a:t>Зрењанин</a:t>
            </a:r>
            <a:r>
              <a:rPr lang="en-US" dirty="0"/>
              <a:t> : Агора,2007 (</a:t>
            </a:r>
            <a:r>
              <a:rPr lang="en-US" dirty="0" err="1"/>
              <a:t>Нови</a:t>
            </a:r>
            <a:r>
              <a:rPr lang="en-US" dirty="0"/>
              <a:t> </a:t>
            </a:r>
            <a:r>
              <a:rPr lang="en-US" dirty="0" err="1"/>
              <a:t>Сад</a:t>
            </a:r>
            <a:r>
              <a:rPr lang="en-US" dirty="0"/>
              <a:t> : МБМ-</a:t>
            </a:r>
            <a:r>
              <a:rPr lang="en-US" dirty="0" err="1"/>
              <a:t>плас</a:t>
            </a:r>
            <a:r>
              <a:rPr lang="en-US" dirty="0"/>
              <a:t>). - 201 </a:t>
            </a:r>
            <a:r>
              <a:rPr lang="en-US" dirty="0" err="1"/>
              <a:t>стр</a:t>
            </a:r>
            <a:r>
              <a:rPr lang="en-US" dirty="0"/>
              <a:t>. ; 20</a:t>
            </a:r>
            <a:r>
              <a:rPr lang="sr-Cyrl-CS" dirty="0"/>
              <a:t> </a:t>
            </a:r>
            <a:r>
              <a:rPr lang="en-US" dirty="0"/>
              <a:t>cm. - (</a:t>
            </a:r>
            <a:r>
              <a:rPr lang="en-US" dirty="0" err="1"/>
              <a:t>Библиотека</a:t>
            </a:r>
            <a:r>
              <a:rPr lang="en-US" dirty="0"/>
              <a:t> </a:t>
            </a:r>
            <a:r>
              <a:rPr lang="en-US" dirty="0" err="1"/>
              <a:t>Огледало</a:t>
            </a:r>
            <a:r>
              <a:rPr lang="en-US" dirty="0"/>
              <a:t>; </a:t>
            </a:r>
            <a:r>
              <a:rPr lang="en-US" dirty="0" err="1"/>
              <a:t>књ</a:t>
            </a:r>
            <a:r>
              <a:rPr lang="en-US" dirty="0"/>
              <a:t>. 6) </a:t>
            </a:r>
            <a:endParaRPr lang="sr-Cyrl-CS" dirty="0"/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en-US" dirty="0" err="1"/>
              <a:t>Тираж</a:t>
            </a:r>
            <a:r>
              <a:rPr lang="en-US" dirty="0"/>
              <a:t> 300. - </a:t>
            </a:r>
            <a:r>
              <a:rPr lang="en-US" dirty="0" err="1"/>
              <a:t>Белешка</a:t>
            </a:r>
            <a:r>
              <a:rPr lang="en-US" dirty="0"/>
              <a:t> о </a:t>
            </a:r>
            <a:r>
              <a:rPr lang="en-US" dirty="0" err="1"/>
              <a:t>аутору</a:t>
            </a:r>
            <a:r>
              <a:rPr lang="en-US" dirty="0"/>
              <a:t>: </a:t>
            </a:r>
            <a:r>
              <a:rPr lang="en-US" dirty="0" err="1"/>
              <a:t>стр</a:t>
            </a:r>
            <a:r>
              <a:rPr lang="en-US" dirty="0"/>
              <a:t>. 196. </a:t>
            </a:r>
            <a:endParaRPr lang="sr-Cyrl-CS" dirty="0"/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en-US" dirty="0"/>
              <a:t>821.163.41.09</a:t>
            </a:r>
            <a:r>
              <a:rPr lang="sr-Latn-RS" dirty="0"/>
              <a:t>“</a:t>
            </a:r>
            <a:r>
              <a:rPr lang="en-US" dirty="0"/>
              <a:t>19/20</a:t>
            </a:r>
            <a:r>
              <a:rPr lang="sr-Latn-RS" dirty="0"/>
              <a:t>“</a:t>
            </a:r>
            <a:endParaRPr lang="en-US" dirty="0"/>
          </a:p>
          <a:p>
            <a:pPr>
              <a:buNone/>
            </a:pPr>
            <a:r>
              <a:rPr lang="en-US" dirty="0"/>
              <a:t>821.09</a:t>
            </a:r>
            <a:r>
              <a:rPr lang="sr-Latn-RS" dirty="0"/>
              <a:t>“</a:t>
            </a:r>
            <a:r>
              <a:rPr lang="en-US" dirty="0"/>
              <a:t>19/20“</a:t>
            </a:r>
          </a:p>
          <a:p>
            <a:pPr>
              <a:buNone/>
            </a:pPr>
            <a:r>
              <a:rPr lang="en-US" dirty="0"/>
              <a:t>821.163.41-95 </a:t>
            </a:r>
            <a:endParaRPr lang="sr-Cyrl-CS" dirty="0"/>
          </a:p>
          <a:p>
            <a:pPr>
              <a:buNone/>
            </a:pPr>
            <a:endParaRPr lang="sr-Cyrl-CS" b="1" dirty="0"/>
          </a:p>
          <a:p>
            <a:pPr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Српска књижевност</a:t>
            </a:r>
            <a:r>
              <a:rPr lang="en-US" b="1" dirty="0"/>
              <a:t>- </a:t>
            </a:r>
            <a:r>
              <a:rPr lang="sr-Cyrl-CS" b="1" dirty="0"/>
              <a:t>20-21в.</a:t>
            </a:r>
            <a:r>
              <a:rPr lang="en-US" b="1" dirty="0"/>
              <a:t>//</a:t>
            </a:r>
            <a:r>
              <a:rPr lang="en-US" dirty="0"/>
              <a:t> </a:t>
            </a:r>
            <a:r>
              <a:rPr lang="sr-Cyrl-CS" b="1" dirty="0"/>
              <a:t>Светска књижевност</a:t>
            </a:r>
            <a:r>
              <a:rPr lang="en-US" b="1" dirty="0"/>
              <a:t>- </a:t>
            </a:r>
            <a:r>
              <a:rPr lang="sr-Cyrl-CS" b="1" dirty="0"/>
              <a:t>20-21в.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556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86874" cy="628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CS" dirty="0"/>
              <a:t>         </a:t>
            </a:r>
            <a:r>
              <a:rPr lang="en-US" dirty="0"/>
              <a:t>ТЕОРИЈСКО-</a:t>
            </a:r>
            <a:r>
              <a:rPr lang="en-US" dirty="0" err="1"/>
              <a:t>историјски</a:t>
            </a:r>
            <a:r>
              <a:rPr lang="en-US" dirty="0"/>
              <a:t> </a:t>
            </a:r>
            <a:r>
              <a:rPr lang="en-US" dirty="0" err="1"/>
              <a:t>преглед</a:t>
            </a:r>
            <a:r>
              <a:rPr lang="en-US" dirty="0"/>
              <a:t> </a:t>
            </a:r>
            <a:r>
              <a:rPr lang="en-US" dirty="0" err="1"/>
              <a:t>компаратистичке</a:t>
            </a:r>
            <a:r>
              <a:rPr lang="en-US" dirty="0"/>
              <a:t> </a:t>
            </a:r>
            <a:r>
              <a:rPr lang="en-US" dirty="0" err="1"/>
              <a:t>терминологије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/>
              <a:t>Срба.Огледна</a:t>
            </a:r>
            <a:r>
              <a:rPr lang="sr-Cyrl-CS" dirty="0"/>
              <a:t> </a:t>
            </a:r>
            <a:r>
              <a:rPr lang="en-US" dirty="0" err="1"/>
              <a:t>свеска</a:t>
            </a:r>
            <a:r>
              <a:rPr lang="en-US" dirty="0"/>
              <a:t> </a:t>
            </a:r>
            <a:r>
              <a:rPr lang="en-US" dirty="0" err="1"/>
              <a:t>бр</a:t>
            </a:r>
            <a:r>
              <a:rPr lang="en-US" dirty="0"/>
              <a:t>. 2 / [</a:t>
            </a:r>
            <a:r>
              <a:rPr lang="en-US" dirty="0" err="1"/>
              <a:t>уредници</a:t>
            </a:r>
            <a:r>
              <a:rPr lang="en-US" dirty="0"/>
              <a:t> </a:t>
            </a:r>
            <a:r>
              <a:rPr lang="en-US" dirty="0" err="1"/>
              <a:t>Бојана</a:t>
            </a:r>
            <a:r>
              <a:rPr lang="en-US" dirty="0"/>
              <a:t> </a:t>
            </a:r>
            <a:r>
              <a:rPr lang="en-US" dirty="0" err="1"/>
              <a:t>Стојановић-Пантовић</a:t>
            </a:r>
            <a:r>
              <a:rPr lang="en-US" dirty="0"/>
              <a:t>, </a:t>
            </a:r>
            <a:r>
              <a:rPr lang="en-US" dirty="0" err="1"/>
              <a:t>Станиша</a:t>
            </a:r>
            <a:r>
              <a:rPr lang="sr-Latn-CS" dirty="0"/>
              <a:t> </a:t>
            </a:r>
            <a:r>
              <a:rPr lang="en-US" dirty="0" err="1"/>
              <a:t>Нешић</a:t>
            </a:r>
            <a:r>
              <a:rPr lang="en-US" dirty="0"/>
              <a:t>]. - </a:t>
            </a:r>
            <a:r>
              <a:rPr lang="en-US" dirty="0" err="1"/>
              <a:t>Београд</a:t>
            </a:r>
            <a:r>
              <a:rPr lang="en-US" dirty="0"/>
              <a:t> : </a:t>
            </a:r>
            <a:r>
              <a:rPr lang="en-US" dirty="0" err="1"/>
              <a:t>Књижевно</a:t>
            </a:r>
            <a:r>
              <a:rPr lang="en-US" dirty="0"/>
              <a:t> </a:t>
            </a:r>
            <a:r>
              <a:rPr lang="en-US" dirty="0" err="1"/>
              <a:t>друштво</a:t>
            </a:r>
            <a:r>
              <a:rPr lang="en-US" dirty="0"/>
              <a:t> "</a:t>
            </a:r>
            <a:r>
              <a:rPr lang="en-US" dirty="0" err="1"/>
              <a:t>Свети</a:t>
            </a:r>
            <a:r>
              <a:rPr lang="en-US" dirty="0"/>
              <a:t> </a:t>
            </a:r>
            <a:r>
              <a:rPr lang="en-US" dirty="0" err="1"/>
              <a:t>Сава</a:t>
            </a:r>
            <a:r>
              <a:rPr lang="en-US" dirty="0"/>
              <a:t>", 2007 (</a:t>
            </a:r>
            <a:r>
              <a:rPr lang="en-US" dirty="0" err="1"/>
              <a:t>Београд</a:t>
            </a:r>
            <a:r>
              <a:rPr lang="en-US" dirty="0"/>
              <a:t> :</a:t>
            </a:r>
            <a:r>
              <a:rPr lang="en-US" dirty="0" err="1"/>
              <a:t>Верзал</a:t>
            </a:r>
            <a:r>
              <a:rPr lang="en-US" dirty="0"/>
              <a:t>). - 262 </a:t>
            </a:r>
            <a:r>
              <a:rPr lang="en-US" dirty="0" err="1"/>
              <a:t>стр</a:t>
            </a:r>
            <a:r>
              <a:rPr lang="en-US" dirty="0"/>
              <a:t>. ; 21 cm. - (</a:t>
            </a:r>
            <a:r>
              <a:rPr lang="en-US" dirty="0" err="1"/>
              <a:t>Библиотека</a:t>
            </a:r>
            <a:r>
              <a:rPr lang="en-US" dirty="0"/>
              <a:t> </a:t>
            </a:r>
            <a:r>
              <a:rPr lang="en-US" dirty="0" err="1"/>
              <a:t>Студије</a:t>
            </a:r>
            <a:r>
              <a:rPr lang="en-US" dirty="0"/>
              <a:t> о </a:t>
            </a:r>
            <a:r>
              <a:rPr lang="en-US" dirty="0" err="1"/>
              <a:t>књижевности</a:t>
            </a:r>
            <a:r>
              <a:rPr lang="en-US" dirty="0"/>
              <a:t> /[</a:t>
            </a:r>
            <a:r>
              <a:rPr lang="en-US" dirty="0" err="1"/>
              <a:t>Књижевно</a:t>
            </a:r>
            <a:r>
              <a:rPr lang="en-US" dirty="0"/>
              <a:t> </a:t>
            </a:r>
            <a:r>
              <a:rPr lang="en-US" dirty="0" err="1"/>
              <a:t>друштво</a:t>
            </a:r>
            <a:r>
              <a:rPr lang="en-US" dirty="0"/>
              <a:t> "</a:t>
            </a:r>
            <a:r>
              <a:rPr lang="en-US" dirty="0" err="1"/>
              <a:t>Свети</a:t>
            </a:r>
            <a:r>
              <a:rPr lang="en-US" dirty="0"/>
              <a:t> </a:t>
            </a:r>
            <a:r>
              <a:rPr lang="en-US" dirty="0" err="1"/>
              <a:t>Сава</a:t>
            </a:r>
            <a:r>
              <a:rPr lang="en-US" dirty="0"/>
              <a:t>"])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 err="1"/>
              <a:t>Тираж</a:t>
            </a:r>
            <a:r>
              <a:rPr lang="en-US" dirty="0"/>
              <a:t> 300. - </a:t>
            </a:r>
            <a:r>
              <a:rPr lang="en-US" dirty="0" err="1"/>
              <a:t>Напомене</a:t>
            </a:r>
            <a:r>
              <a:rPr lang="en-US" dirty="0"/>
              <a:t> и </a:t>
            </a:r>
            <a:r>
              <a:rPr lang="en-US" dirty="0" err="1"/>
              <a:t>библиографске</a:t>
            </a:r>
            <a:r>
              <a:rPr lang="en-US" dirty="0"/>
              <a:t> </a:t>
            </a:r>
            <a:r>
              <a:rPr lang="en-US" dirty="0" err="1"/>
              <a:t>референце</a:t>
            </a:r>
            <a:r>
              <a:rPr lang="en-US" dirty="0"/>
              <a:t> </a:t>
            </a:r>
            <a:r>
              <a:rPr lang="en-US" dirty="0" err="1"/>
              <a:t>уз</a:t>
            </a:r>
            <a:r>
              <a:rPr lang="en-US" dirty="0"/>
              <a:t> </a:t>
            </a:r>
            <a:r>
              <a:rPr lang="en-US" dirty="0" err="1"/>
              <a:t>текст</a:t>
            </a:r>
            <a:r>
              <a:rPr lang="en-US" dirty="0"/>
              <a:t>. – </a:t>
            </a:r>
            <a:r>
              <a:rPr lang="en-US" dirty="0" err="1"/>
              <a:t>Библиографија</a:t>
            </a:r>
            <a:r>
              <a:rPr lang="sr-Latn-CS" dirty="0"/>
              <a:t> </a:t>
            </a:r>
            <a:r>
              <a:rPr lang="en-US" dirty="0" err="1"/>
              <a:t>уз</a:t>
            </a:r>
            <a:r>
              <a:rPr lang="en-US" dirty="0"/>
              <a:t> </a:t>
            </a:r>
            <a:r>
              <a:rPr lang="en-US" dirty="0" err="1"/>
              <a:t>сваки</a:t>
            </a:r>
            <a:r>
              <a:rPr lang="en-US" dirty="0"/>
              <a:t> </a:t>
            </a:r>
            <a:r>
              <a:rPr lang="en-US" dirty="0" err="1"/>
              <a:t>рад</a:t>
            </a:r>
            <a:r>
              <a:rPr lang="en-US" dirty="0"/>
              <a:t>. </a:t>
            </a:r>
            <a:r>
              <a:rPr lang="sr-Cyrl-CS" dirty="0"/>
              <a:t>- </a:t>
            </a:r>
            <a:r>
              <a:rPr lang="sr-Cyrl-CS" sz="2200" dirty="0"/>
              <a:t>Резимеи на више језика</a:t>
            </a:r>
            <a:r>
              <a:rPr lang="en-US" sz="2200" dirty="0">
                <a:latin typeface="Perpetua" pitchFamily="18" charset="0"/>
              </a:rPr>
              <a:t>.</a:t>
            </a:r>
            <a:r>
              <a:rPr lang="en-US" dirty="0"/>
              <a:t> </a:t>
            </a:r>
            <a:endParaRPr lang="sr-Cyrl-CS" dirty="0"/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en-US" dirty="0"/>
              <a:t>82.091(082)</a:t>
            </a:r>
            <a:endParaRPr lang="sr-Latn-RS" dirty="0"/>
          </a:p>
          <a:p>
            <a:pPr>
              <a:buNone/>
            </a:pPr>
            <a:r>
              <a:rPr lang="en-US" dirty="0"/>
              <a:t>821.163.41.09(082)</a:t>
            </a:r>
            <a:endParaRPr lang="sr-Latn-RS" dirty="0"/>
          </a:p>
          <a:p>
            <a:pPr>
              <a:buNone/>
            </a:pPr>
            <a:r>
              <a:rPr lang="en-US" dirty="0"/>
              <a:t>82.0(082) </a:t>
            </a:r>
            <a:endParaRPr lang="sr-Cyrl-CS" dirty="0"/>
          </a:p>
          <a:p>
            <a:pPr>
              <a:buNone/>
            </a:pPr>
            <a:endParaRPr lang="sr-Cyrl-CS" b="1" dirty="0"/>
          </a:p>
          <a:p>
            <a:pPr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Наука о књижевности</a:t>
            </a:r>
            <a:r>
              <a:rPr lang="en-US" b="1" dirty="0"/>
              <a:t>- </a:t>
            </a:r>
            <a:r>
              <a:rPr lang="sr-Cyrl-CS" b="1" dirty="0"/>
              <a:t>Компаративни метод</a:t>
            </a:r>
            <a:r>
              <a:rPr lang="en-US" b="1" dirty="0"/>
              <a:t>- </a:t>
            </a:r>
            <a:r>
              <a:rPr lang="sr-Cyrl-CS" b="1" dirty="0"/>
              <a:t>Зборници</a:t>
            </a:r>
            <a:r>
              <a:rPr lang="en-US" b="1" dirty="0"/>
              <a:t> // </a:t>
            </a:r>
            <a:r>
              <a:rPr lang="sr-Cyrl-CS" b="1" dirty="0"/>
              <a:t>Српска књижевност</a:t>
            </a:r>
            <a:r>
              <a:rPr lang="en-US" b="1" dirty="0"/>
              <a:t>- </a:t>
            </a:r>
            <a:r>
              <a:rPr lang="sr-Cyrl-CS" b="1" dirty="0"/>
              <a:t>Зборници</a:t>
            </a:r>
            <a:r>
              <a:rPr lang="en-US" b="1" dirty="0"/>
              <a:t> // </a:t>
            </a:r>
            <a:r>
              <a:rPr lang="sr-Cyrl-CS" b="1" dirty="0"/>
              <a:t>Светска књижевност</a:t>
            </a:r>
            <a:r>
              <a:rPr lang="en-US" b="1" dirty="0"/>
              <a:t>- </a:t>
            </a:r>
            <a:r>
              <a:rPr lang="sr-Cyrl-CS" b="1" dirty="0"/>
              <a:t>Зборници</a:t>
            </a:r>
            <a:r>
              <a:rPr lang="en-US" b="1" dirty="0"/>
              <a:t>    </a:t>
            </a:r>
            <a:endParaRPr lang="sr-Cyrl-CS" b="1" dirty="0"/>
          </a:p>
          <a:p>
            <a:pPr>
              <a:buNone/>
            </a:pPr>
            <a:endParaRPr lang="sr-Cyrl-CS" b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8928992" cy="5904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CS" dirty="0"/>
              <a:t> </a:t>
            </a:r>
            <a:r>
              <a:rPr lang="en-US" dirty="0"/>
              <a:t>ПОГЛЕД </a:t>
            </a:r>
            <a:r>
              <a:rPr lang="en-US" dirty="0" err="1"/>
              <a:t>преко</a:t>
            </a:r>
            <a:r>
              <a:rPr lang="en-US" dirty="0"/>
              <a:t> </a:t>
            </a:r>
            <a:r>
              <a:rPr lang="en-US" dirty="0" err="1"/>
              <a:t>океана</a:t>
            </a:r>
            <a:r>
              <a:rPr lang="en-US" dirty="0"/>
              <a:t> : </a:t>
            </a:r>
            <a:r>
              <a:rPr lang="en-US" dirty="0" err="1"/>
              <a:t>преписка</a:t>
            </a:r>
            <a:r>
              <a:rPr lang="en-US" dirty="0"/>
              <a:t> </a:t>
            </a:r>
            <a:r>
              <a:rPr lang="en-US" dirty="0" err="1"/>
              <a:t>Ивана</a:t>
            </a:r>
            <a:r>
              <a:rPr lang="en-US" dirty="0"/>
              <a:t> В. </a:t>
            </a:r>
            <a:r>
              <a:rPr lang="en-US" dirty="0" err="1"/>
              <a:t>Лалића</a:t>
            </a:r>
            <a:r>
              <a:rPr lang="en-US" dirty="0"/>
              <a:t> и </a:t>
            </a:r>
            <a:r>
              <a:rPr lang="en-US" dirty="0" err="1"/>
              <a:t>Чарлса</a:t>
            </a:r>
            <a:r>
              <a:rPr lang="en-US" dirty="0"/>
              <a:t> </a:t>
            </a:r>
            <a:r>
              <a:rPr lang="en-US" dirty="0" err="1"/>
              <a:t>Симића</a:t>
            </a:r>
            <a:r>
              <a:rPr lang="en-US" dirty="0"/>
              <a:t> :1969-1996 / </a:t>
            </a:r>
            <a:r>
              <a:rPr lang="en-US" dirty="0" err="1"/>
              <a:t>приређивање</a:t>
            </a:r>
            <a:r>
              <a:rPr lang="en-US" dirty="0"/>
              <a:t>, </a:t>
            </a:r>
            <a:r>
              <a:rPr lang="en-US" dirty="0" err="1"/>
              <a:t>превод</a:t>
            </a:r>
            <a:r>
              <a:rPr lang="en-US" dirty="0"/>
              <a:t> и </a:t>
            </a:r>
            <a:r>
              <a:rPr lang="en-US" dirty="0" err="1"/>
              <a:t>предговор</a:t>
            </a:r>
            <a:r>
              <a:rPr lang="en-US" dirty="0"/>
              <a:t> </a:t>
            </a:r>
            <a:r>
              <a:rPr lang="en-US" dirty="0" err="1"/>
              <a:t>Светлана</a:t>
            </a:r>
            <a:r>
              <a:rPr lang="en-US" dirty="0"/>
              <a:t> </a:t>
            </a:r>
            <a:r>
              <a:rPr lang="en-US" dirty="0" err="1"/>
              <a:t>Шеатовић-Димитријевић</a:t>
            </a:r>
            <a:r>
              <a:rPr lang="en-US" dirty="0"/>
              <a:t>. - </a:t>
            </a:r>
            <a:r>
              <a:rPr lang="en-US" dirty="0" err="1"/>
              <a:t>Београд</a:t>
            </a:r>
            <a:r>
              <a:rPr lang="en-US" dirty="0"/>
              <a:t> : </a:t>
            </a:r>
            <a:r>
              <a:rPr lang="en-US" dirty="0" err="1"/>
              <a:t>Чигоја</a:t>
            </a:r>
            <a:r>
              <a:rPr lang="en-US" dirty="0"/>
              <a:t> </a:t>
            </a:r>
            <a:r>
              <a:rPr lang="en-US" dirty="0" err="1"/>
              <a:t>штампа</a:t>
            </a:r>
            <a:r>
              <a:rPr lang="en-US" dirty="0"/>
              <a:t> : </a:t>
            </a:r>
            <a:r>
              <a:rPr lang="en-US" dirty="0" err="1"/>
              <a:t>Учитељски</a:t>
            </a:r>
            <a:r>
              <a:rPr lang="en-US" dirty="0"/>
              <a:t> </a:t>
            </a:r>
            <a:r>
              <a:rPr lang="en-US" dirty="0" err="1"/>
              <a:t>факултет</a:t>
            </a:r>
            <a:r>
              <a:rPr lang="en-US" dirty="0"/>
              <a:t> : </a:t>
            </a:r>
            <a:r>
              <a:rPr lang="en-US" dirty="0" err="1"/>
              <a:t>Институт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књижевност</a:t>
            </a:r>
            <a:r>
              <a:rPr lang="en-US" dirty="0"/>
              <a:t> и </a:t>
            </a:r>
            <a:r>
              <a:rPr lang="en-US" dirty="0" err="1"/>
              <a:t>уметност</a:t>
            </a:r>
            <a:r>
              <a:rPr lang="en-US" dirty="0"/>
              <a:t>, 2007 (</a:t>
            </a:r>
            <a:r>
              <a:rPr lang="en-US" dirty="0" err="1"/>
              <a:t>Београд</a:t>
            </a:r>
            <a:r>
              <a:rPr lang="en-US" dirty="0"/>
              <a:t> : </a:t>
            </a:r>
            <a:r>
              <a:rPr lang="en-US" dirty="0" err="1"/>
              <a:t>Чигоја</a:t>
            </a:r>
            <a:r>
              <a:rPr lang="en-US" dirty="0"/>
              <a:t> </a:t>
            </a:r>
            <a:r>
              <a:rPr lang="en-US" dirty="0" err="1"/>
              <a:t>штампа</a:t>
            </a:r>
            <a:r>
              <a:rPr lang="en-US" dirty="0"/>
              <a:t>). – 216 </a:t>
            </a:r>
            <a:r>
              <a:rPr lang="en-US" dirty="0" err="1"/>
              <a:t>стр</a:t>
            </a:r>
            <a:r>
              <a:rPr lang="en-US" dirty="0"/>
              <a:t>. : </a:t>
            </a:r>
            <a:r>
              <a:rPr lang="en-US" dirty="0" err="1"/>
              <a:t>илустр</a:t>
            </a:r>
            <a:r>
              <a:rPr lang="en-US" dirty="0"/>
              <a:t>. ; 21 cm </a:t>
            </a:r>
            <a:endParaRPr lang="sr-Latn-RS" dirty="0"/>
          </a:p>
          <a:p>
            <a:pPr marL="0" indent="0">
              <a:buNone/>
            </a:pPr>
            <a:endParaRPr lang="sr-Cyrl-CS" dirty="0"/>
          </a:p>
          <a:p>
            <a:pPr>
              <a:buNone/>
            </a:pPr>
            <a:r>
              <a:rPr lang="sr-Latn-RS" dirty="0"/>
              <a:t>    </a:t>
            </a:r>
            <a:r>
              <a:rPr lang="en-US" dirty="0" err="1"/>
              <a:t>Слика</a:t>
            </a:r>
            <a:r>
              <a:rPr lang="en-US" dirty="0"/>
              <a:t> </a:t>
            </a:r>
            <a:r>
              <a:rPr lang="en-US" dirty="0" err="1"/>
              <a:t>Ивана</a:t>
            </a:r>
            <a:r>
              <a:rPr lang="en-US" dirty="0"/>
              <a:t> В. </a:t>
            </a:r>
            <a:r>
              <a:rPr lang="en-US" dirty="0" err="1"/>
              <a:t>Лалића</a:t>
            </a:r>
            <a:r>
              <a:rPr lang="en-US" dirty="0"/>
              <a:t>. - </a:t>
            </a:r>
            <a:r>
              <a:rPr lang="en-US" dirty="0" err="1"/>
              <a:t>Тираж</a:t>
            </a:r>
            <a:r>
              <a:rPr lang="en-US" dirty="0"/>
              <a:t> 500. - </a:t>
            </a:r>
            <a:r>
              <a:rPr lang="en-US" dirty="0" err="1"/>
              <a:t>Епистоле</a:t>
            </a:r>
            <a:r>
              <a:rPr lang="en-US" dirty="0"/>
              <a:t> </a:t>
            </a:r>
            <a:r>
              <a:rPr lang="en-US" dirty="0" err="1"/>
              <a:t>песника</a:t>
            </a:r>
            <a:r>
              <a:rPr lang="en-US" dirty="0"/>
              <a:t> и </a:t>
            </a:r>
            <a:r>
              <a:rPr lang="en-US" dirty="0" err="1"/>
              <a:t>пријатеља</a:t>
            </a:r>
            <a:r>
              <a:rPr lang="en-US" dirty="0"/>
              <a:t>: стр.7-26. - </a:t>
            </a:r>
            <a:r>
              <a:rPr lang="en-US" dirty="0" err="1"/>
              <a:t>Белешка</a:t>
            </a:r>
            <a:r>
              <a:rPr lang="en-US" dirty="0"/>
              <a:t> </a:t>
            </a:r>
            <a:r>
              <a:rPr lang="en-US" dirty="0" err="1"/>
              <a:t>приређивача</a:t>
            </a:r>
            <a:r>
              <a:rPr lang="en-US" dirty="0"/>
              <a:t>: </a:t>
            </a:r>
            <a:r>
              <a:rPr lang="en-US" dirty="0" err="1"/>
              <a:t>стр</a:t>
            </a:r>
            <a:r>
              <a:rPr lang="en-US" dirty="0"/>
              <a:t>. 215-216. - </a:t>
            </a:r>
            <a:r>
              <a:rPr lang="en-US" dirty="0" err="1"/>
              <a:t>Напомене</a:t>
            </a:r>
            <a:r>
              <a:rPr lang="en-US" dirty="0"/>
              <a:t> и </a:t>
            </a:r>
            <a:r>
              <a:rPr lang="en-US" dirty="0" err="1"/>
              <a:t>библиографске</a:t>
            </a:r>
            <a:r>
              <a:rPr lang="sr-Latn-RS" dirty="0"/>
              <a:t> </a:t>
            </a:r>
            <a:r>
              <a:rPr lang="en-US" dirty="0" err="1"/>
              <a:t>референце</a:t>
            </a:r>
            <a:r>
              <a:rPr lang="en-US" dirty="0"/>
              <a:t> </a:t>
            </a:r>
            <a:r>
              <a:rPr lang="en-US" dirty="0" err="1"/>
              <a:t>уз</a:t>
            </a:r>
            <a:r>
              <a:rPr lang="en-US" dirty="0"/>
              <a:t> </a:t>
            </a:r>
            <a:r>
              <a:rPr lang="en-US" dirty="0" err="1"/>
              <a:t>текст</a:t>
            </a:r>
            <a:r>
              <a:rPr lang="en-US" dirty="0"/>
              <a:t>. </a:t>
            </a:r>
            <a:endParaRPr lang="sr-Cyrl-CS" dirty="0"/>
          </a:p>
          <a:p>
            <a:pPr>
              <a:buNone/>
            </a:pPr>
            <a:endParaRPr lang="sr-Cyrl-CS" b="1" dirty="0"/>
          </a:p>
          <a:p>
            <a:pPr>
              <a:buNone/>
            </a:pPr>
            <a:r>
              <a:rPr lang="en-US" dirty="0"/>
              <a:t>821.163.41-6</a:t>
            </a:r>
            <a:endParaRPr lang="sr-Cyrl-CS" dirty="0"/>
          </a:p>
          <a:p>
            <a:pPr>
              <a:buNone/>
            </a:pPr>
            <a:r>
              <a:rPr lang="en-US" dirty="0"/>
              <a:t>82.09-1 </a:t>
            </a:r>
            <a:endParaRPr lang="sr-Cyrl-CS" dirty="0"/>
          </a:p>
          <a:p>
            <a:pPr>
              <a:buNone/>
            </a:pPr>
            <a:endParaRPr lang="sr-Cyrl-CS" b="1" dirty="0"/>
          </a:p>
          <a:p>
            <a:pPr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Лалић, Иван В.</a:t>
            </a:r>
            <a:r>
              <a:rPr lang="en-US" b="1" dirty="0"/>
              <a:t>(1931-1996) - </a:t>
            </a:r>
            <a:r>
              <a:rPr lang="sr-Cyrl-CS" b="1" dirty="0"/>
              <a:t>Преписка</a:t>
            </a:r>
            <a:r>
              <a:rPr lang="en-US" b="1" dirty="0"/>
              <a:t> – </a:t>
            </a:r>
            <a:r>
              <a:rPr lang="sr-Cyrl-CS" b="1" dirty="0"/>
              <a:t>1969-1996</a:t>
            </a:r>
            <a:r>
              <a:rPr lang="en-US" b="1" dirty="0"/>
              <a:t>// </a:t>
            </a:r>
            <a:r>
              <a:rPr lang="sr-Cyrl-CS" b="1" dirty="0"/>
              <a:t>Симић</a:t>
            </a:r>
            <a:r>
              <a:rPr lang="sr-Latn-RS" b="1" dirty="0"/>
              <a:t>,</a:t>
            </a:r>
            <a:r>
              <a:rPr lang="sr-Cyrl-CS" b="1" dirty="0"/>
              <a:t> Чарлс</a:t>
            </a:r>
            <a:r>
              <a:rPr lang="en-US" b="1" dirty="0"/>
              <a:t>(1938-) - </a:t>
            </a:r>
            <a:r>
              <a:rPr lang="sr-Cyrl-CS" b="1" dirty="0"/>
              <a:t>Преписка</a:t>
            </a:r>
            <a:r>
              <a:rPr lang="en-US" b="1" dirty="0"/>
              <a:t> – </a:t>
            </a:r>
            <a:r>
              <a:rPr lang="sr-Cyrl-CS" b="1" dirty="0"/>
              <a:t>1969-1996</a:t>
            </a:r>
            <a:r>
              <a:rPr lang="en-US" b="1" dirty="0"/>
              <a:t> // </a:t>
            </a:r>
            <a:r>
              <a:rPr lang="sr-Cyrl-CS" b="1" dirty="0"/>
              <a:t>Светска поезија</a:t>
            </a:r>
            <a:r>
              <a:rPr lang="en-US" b="1" dirty="0"/>
              <a:t>- </a:t>
            </a:r>
            <a:r>
              <a:rPr lang="sr-Cyrl-CS" b="1"/>
              <a:t>20 в.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18142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822214" cy="65008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b="1" u="sng" dirty="0"/>
              <a:t>ДАНТЕ, Алигијери</a:t>
            </a:r>
            <a:endParaRPr lang="sr-Cyrl-CS" b="1" dirty="0"/>
          </a:p>
          <a:p>
            <a:pPr marL="0" indent="0">
              <a:buNone/>
            </a:pPr>
            <a:r>
              <a:rPr lang="sr-Cyrl-CS" b="1" dirty="0"/>
              <a:t>        </a:t>
            </a:r>
            <a:r>
              <a:rPr lang="sr-Cyrl-CS" dirty="0"/>
              <a:t>  </a:t>
            </a:r>
            <a:r>
              <a:rPr lang="en-US" dirty="0" err="1"/>
              <a:t>Комедија</a:t>
            </a:r>
            <a:r>
              <a:rPr lang="en-US" dirty="0"/>
              <a:t> / </a:t>
            </a:r>
            <a:r>
              <a:rPr lang="en-US" dirty="0" err="1"/>
              <a:t>Данте</a:t>
            </a:r>
            <a:r>
              <a:rPr lang="en-US" dirty="0"/>
              <a:t> </a:t>
            </a:r>
            <a:r>
              <a:rPr lang="en-US" dirty="0" err="1"/>
              <a:t>Алигијери</a:t>
            </a:r>
            <a:r>
              <a:rPr lang="en-US" dirty="0"/>
              <a:t> ; </a:t>
            </a:r>
            <a:r>
              <a:rPr lang="en-US" dirty="0" err="1"/>
              <a:t>преоркестрација</a:t>
            </a:r>
            <a:r>
              <a:rPr lang="en-US" dirty="0"/>
              <a:t>,</a:t>
            </a:r>
            <a:r>
              <a:rPr lang="sr-Cyrl-CS" dirty="0"/>
              <a:t> </a:t>
            </a:r>
            <a:r>
              <a:rPr lang="en-US" dirty="0" err="1"/>
              <a:t>предговор</a:t>
            </a:r>
            <a:r>
              <a:rPr lang="en-US" dirty="0"/>
              <a:t>, </a:t>
            </a:r>
            <a:r>
              <a:rPr lang="en-US" dirty="0" err="1"/>
              <a:t>коментари</a:t>
            </a:r>
            <a:r>
              <a:rPr lang="en-US" dirty="0"/>
              <a:t> и</a:t>
            </a:r>
            <a:r>
              <a:rPr lang="sr-Latn-RS" dirty="0"/>
              <a:t> </a:t>
            </a:r>
            <a:r>
              <a:rPr lang="en-US" dirty="0" err="1"/>
              <a:t>именици</a:t>
            </a:r>
            <a:r>
              <a:rPr lang="en-US" dirty="0"/>
              <a:t> </a:t>
            </a:r>
            <a:r>
              <a:rPr lang="en-US" dirty="0" err="1"/>
              <a:t>Коља</a:t>
            </a:r>
            <a:r>
              <a:rPr lang="en-US" dirty="0"/>
              <a:t> </a:t>
            </a:r>
            <a:r>
              <a:rPr lang="en-US" dirty="0" err="1"/>
              <a:t>Мићевић</a:t>
            </a:r>
            <a:r>
              <a:rPr lang="en-US" dirty="0"/>
              <a:t> ; </a:t>
            </a:r>
            <a:r>
              <a:rPr lang="en-US" dirty="0" err="1"/>
              <a:t>цртежи</a:t>
            </a:r>
            <a:r>
              <a:rPr lang="en-US" dirty="0"/>
              <a:t> </a:t>
            </a:r>
            <a:r>
              <a:rPr lang="en-US" dirty="0" err="1"/>
              <a:t>Владимир</a:t>
            </a:r>
            <a:r>
              <a:rPr lang="en-US" dirty="0"/>
              <a:t> </a:t>
            </a:r>
            <a:r>
              <a:rPr lang="en-US" dirty="0" err="1"/>
              <a:t>Величковић</a:t>
            </a:r>
            <a:r>
              <a:rPr lang="en-US" dirty="0"/>
              <a:t>. - </a:t>
            </a:r>
            <a:r>
              <a:rPr lang="en-US" dirty="0" err="1"/>
              <a:t>Београд</a:t>
            </a:r>
            <a:r>
              <a:rPr lang="en-US" dirty="0"/>
              <a:t> : </a:t>
            </a:r>
            <a:r>
              <a:rPr lang="en-US" dirty="0" err="1"/>
              <a:t>Рад</a:t>
            </a:r>
            <a:r>
              <a:rPr lang="en-US" dirty="0"/>
              <a:t>, 2007(</a:t>
            </a:r>
            <a:r>
              <a:rPr lang="en-US" dirty="0" err="1"/>
              <a:t>Лазаревац</a:t>
            </a:r>
            <a:r>
              <a:rPr lang="en-US" dirty="0"/>
              <a:t> : </a:t>
            </a:r>
            <a:r>
              <a:rPr lang="en-US" dirty="0" err="1"/>
              <a:t>Елвод-принт</a:t>
            </a:r>
            <a:r>
              <a:rPr lang="en-US" dirty="0"/>
              <a:t>). - 109</a:t>
            </a:r>
            <a:r>
              <a:rPr lang="sr-Latn-RS" dirty="0"/>
              <a:t>2</a:t>
            </a:r>
            <a:r>
              <a:rPr lang="en-US" dirty="0"/>
              <a:t> </a:t>
            </a:r>
            <a:r>
              <a:rPr lang="en-US" dirty="0" err="1"/>
              <a:t>стр</a:t>
            </a:r>
            <a:r>
              <a:rPr lang="en-US" dirty="0"/>
              <a:t>. : </a:t>
            </a:r>
            <a:r>
              <a:rPr lang="en-US" dirty="0" err="1"/>
              <a:t>илустр</a:t>
            </a:r>
            <a:r>
              <a:rPr lang="en-US" dirty="0"/>
              <a:t>. ; 2</a:t>
            </a:r>
            <a:r>
              <a:rPr lang="sr-Latn-RS" dirty="0"/>
              <a:t>1</a:t>
            </a:r>
            <a:r>
              <a:rPr lang="en-US" dirty="0"/>
              <a:t> cm. - (</a:t>
            </a:r>
            <a:r>
              <a:rPr lang="en-US" dirty="0" err="1"/>
              <a:t>Светска</a:t>
            </a:r>
            <a:r>
              <a:rPr lang="sr-Latn-RS" dirty="0"/>
              <a:t> </a:t>
            </a:r>
            <a:r>
              <a:rPr lang="en-US" dirty="0" err="1"/>
              <a:t>књижевност</a:t>
            </a:r>
            <a:r>
              <a:rPr lang="en-US" dirty="0"/>
              <a:t> / [</a:t>
            </a:r>
            <a:r>
              <a:rPr lang="en-US" dirty="0" err="1"/>
              <a:t>Рад</a:t>
            </a:r>
            <a:r>
              <a:rPr lang="en-US" dirty="0"/>
              <a:t>, </a:t>
            </a:r>
            <a:r>
              <a:rPr lang="en-US" dirty="0" err="1"/>
              <a:t>Београд</a:t>
            </a:r>
            <a:r>
              <a:rPr lang="en-US" dirty="0"/>
              <a:t>])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 err="1"/>
              <a:t>Насл</a:t>
            </a:r>
            <a:r>
              <a:rPr lang="en-US" dirty="0"/>
              <a:t>. </a:t>
            </a:r>
            <a:r>
              <a:rPr lang="en-US" dirty="0" err="1"/>
              <a:t>изворника</a:t>
            </a:r>
            <a:r>
              <a:rPr lang="en-US" dirty="0"/>
              <a:t>: La </a:t>
            </a:r>
            <a:r>
              <a:rPr lang="en-US" dirty="0" err="1"/>
              <a:t>divina</a:t>
            </a:r>
            <a:r>
              <a:rPr lang="en-US" dirty="0"/>
              <a:t> commedia / Dante Alighieri. - </a:t>
            </a:r>
            <a:r>
              <a:rPr lang="en-US" dirty="0" err="1"/>
              <a:t>Тираж</a:t>
            </a:r>
            <a:r>
              <a:rPr lang="en-US" dirty="0"/>
              <a:t> 1.500. -</a:t>
            </a:r>
            <a:r>
              <a:rPr lang="en-US" dirty="0" err="1"/>
              <a:t>Песник</a:t>
            </a:r>
            <a:r>
              <a:rPr lang="en-US" dirty="0"/>
              <a:t> и </a:t>
            </a:r>
            <a:r>
              <a:rPr lang="en-US" dirty="0" err="1"/>
              <a:t>град</a:t>
            </a:r>
            <a:r>
              <a:rPr lang="en-US" dirty="0"/>
              <a:t>: </a:t>
            </a:r>
            <a:r>
              <a:rPr lang="en-US" dirty="0" err="1"/>
              <a:t>стр</a:t>
            </a:r>
            <a:r>
              <a:rPr lang="en-US" dirty="0"/>
              <a:t>. 5-15. - </a:t>
            </a:r>
            <a:r>
              <a:rPr lang="en-US" dirty="0" err="1"/>
              <a:t>Главни</a:t>
            </a:r>
            <a:r>
              <a:rPr lang="en-US" dirty="0"/>
              <a:t> </a:t>
            </a:r>
            <a:r>
              <a:rPr lang="en-US" dirty="0" err="1"/>
              <a:t>Дантеови</a:t>
            </a:r>
            <a:r>
              <a:rPr lang="en-US" dirty="0"/>
              <a:t> </a:t>
            </a:r>
            <a:r>
              <a:rPr lang="en-US" dirty="0" err="1"/>
              <a:t>датуми</a:t>
            </a:r>
            <a:r>
              <a:rPr lang="en-US" dirty="0"/>
              <a:t>: </a:t>
            </a:r>
            <a:r>
              <a:rPr lang="en-US" dirty="0" err="1"/>
              <a:t>стр</a:t>
            </a:r>
            <a:r>
              <a:rPr lang="en-US" dirty="0"/>
              <a:t>. 16-18. - </a:t>
            </a:r>
            <a:r>
              <a:rPr lang="en-US" dirty="0" err="1"/>
              <a:t>Именици"Комедије</a:t>
            </a:r>
            <a:r>
              <a:rPr lang="en-US" dirty="0"/>
              <a:t>": </a:t>
            </a:r>
            <a:r>
              <a:rPr lang="en-US" dirty="0" err="1"/>
              <a:t>стр</a:t>
            </a:r>
            <a:r>
              <a:rPr lang="en-US" dirty="0"/>
              <a:t>. 963-1092. - </a:t>
            </a:r>
            <a:r>
              <a:rPr lang="en-US" dirty="0" err="1"/>
              <a:t>Напомене</a:t>
            </a:r>
            <a:r>
              <a:rPr lang="en-US" dirty="0"/>
              <a:t> </a:t>
            </a:r>
            <a:r>
              <a:rPr lang="en-US" dirty="0" err="1"/>
              <a:t>уз</a:t>
            </a:r>
            <a:r>
              <a:rPr lang="en-US" dirty="0"/>
              <a:t> </a:t>
            </a:r>
            <a:r>
              <a:rPr lang="en-US" dirty="0" err="1"/>
              <a:t>текст</a:t>
            </a:r>
            <a:r>
              <a:rPr lang="en-US" dirty="0"/>
              <a:t>.</a:t>
            </a:r>
            <a:endParaRPr lang="sr-Cyrl-CS" dirty="0"/>
          </a:p>
          <a:p>
            <a:pPr marL="0" indent="0">
              <a:buNone/>
            </a:pPr>
            <a:r>
              <a:rPr lang="en-US" dirty="0"/>
              <a:t>  </a:t>
            </a:r>
            <a:endParaRPr lang="sr-Cyrl-CS" dirty="0"/>
          </a:p>
          <a:p>
            <a:pPr>
              <a:buNone/>
            </a:pPr>
            <a:r>
              <a:rPr lang="en-US" dirty="0"/>
              <a:t>821.131.1-13</a:t>
            </a:r>
            <a:endParaRPr lang="sr-Latn-RS" dirty="0"/>
          </a:p>
          <a:p>
            <a:pPr>
              <a:buNone/>
            </a:pPr>
            <a:r>
              <a:rPr lang="en-US" dirty="0"/>
              <a:t>821.131.1.09-13 </a:t>
            </a:r>
            <a:r>
              <a:rPr lang="en-US" dirty="0" err="1"/>
              <a:t>Данте</a:t>
            </a:r>
            <a:r>
              <a:rPr lang="en-US" dirty="0"/>
              <a:t> А.</a:t>
            </a:r>
            <a:endParaRPr lang="sr-Cyrl-CS" dirty="0"/>
          </a:p>
          <a:p>
            <a:pPr>
              <a:buNone/>
            </a:pPr>
            <a:r>
              <a:rPr lang="en-US" dirty="0"/>
              <a:t>821.131.1:929 </a:t>
            </a:r>
            <a:r>
              <a:rPr lang="en-US" dirty="0" err="1"/>
              <a:t>Данте</a:t>
            </a:r>
            <a:r>
              <a:rPr lang="en-US" dirty="0"/>
              <a:t> А. </a:t>
            </a:r>
            <a:endParaRPr lang="sr-Cyrl-CS" dirty="0"/>
          </a:p>
          <a:p>
            <a:pPr>
              <a:buNone/>
            </a:pPr>
            <a:endParaRPr lang="sr-Cyrl-CS" b="1" dirty="0"/>
          </a:p>
          <a:p>
            <a:pPr>
              <a:buNone/>
            </a:pPr>
            <a:r>
              <a:rPr lang="en-US" dirty="0"/>
              <a:t>ПРЕДМЕТНЕ ОДРЕДНИЦЕ..... :</a:t>
            </a:r>
            <a:r>
              <a:rPr lang="en-US" b="1" dirty="0"/>
              <a:t> </a:t>
            </a:r>
            <a:r>
              <a:rPr lang="sr-Cyrl-CS" b="1" dirty="0"/>
              <a:t>Данте Алигијери</a:t>
            </a:r>
            <a:r>
              <a:rPr lang="en-US" b="1" dirty="0"/>
              <a:t>(1265-1321) – </a:t>
            </a:r>
            <a:r>
              <a:rPr lang="sr-Cyrl-CS" b="1" dirty="0"/>
              <a:t>“Божанствена комедија”</a:t>
            </a:r>
          </a:p>
          <a:p>
            <a:pPr>
              <a:buNone/>
            </a:pPr>
            <a:endParaRPr lang="sr-Cyrl-CS" u="sng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692696"/>
            <a:ext cx="9036496" cy="59046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CS" b="1" u="sng" dirty="0"/>
              <a:t>ПО, Едгар Алан</a:t>
            </a:r>
            <a:endParaRPr lang="sr-Cyrl-CS" b="1" dirty="0"/>
          </a:p>
          <a:p>
            <a:pPr marL="0" indent="0">
              <a:buNone/>
            </a:pPr>
            <a:r>
              <a:rPr lang="sr-Cyrl-CS" dirty="0"/>
              <a:t>          </a:t>
            </a:r>
            <a:r>
              <a:rPr lang="en-US" dirty="0" err="1"/>
              <a:t>Sabrane</a:t>
            </a:r>
            <a:r>
              <a:rPr lang="en-US" dirty="0"/>
              <a:t> </a:t>
            </a:r>
            <a:r>
              <a:rPr lang="en-US" dirty="0" err="1"/>
              <a:t>priče</a:t>
            </a:r>
            <a:r>
              <a:rPr lang="en-US" dirty="0"/>
              <a:t> i </a:t>
            </a:r>
            <a:r>
              <a:rPr lang="en-US" dirty="0" err="1"/>
              <a:t>pesme</a:t>
            </a:r>
            <a:r>
              <a:rPr lang="en-US" dirty="0"/>
              <a:t> / Edgar Alan </a:t>
            </a:r>
            <a:r>
              <a:rPr lang="en-US" dirty="0" err="1"/>
              <a:t>po</a:t>
            </a:r>
            <a:r>
              <a:rPr lang="en-US" dirty="0"/>
              <a:t> ; </a:t>
            </a:r>
            <a:r>
              <a:rPr lang="en-US" dirty="0" err="1"/>
              <a:t>preveli</a:t>
            </a:r>
            <a:r>
              <a:rPr lang="en-US" dirty="0"/>
              <a:t> </a:t>
            </a:r>
            <a:r>
              <a:rPr lang="en-US" dirty="0" err="1"/>
              <a:t>Svetislav</a:t>
            </a:r>
            <a:r>
              <a:rPr lang="en-US" dirty="0"/>
              <a:t> </a:t>
            </a:r>
            <a:r>
              <a:rPr lang="en-US" dirty="0" err="1"/>
              <a:t>Stefanović</a:t>
            </a:r>
            <a:r>
              <a:rPr lang="en-US" dirty="0"/>
              <a:t>... [et al.]. - Beograd : Rad, 2006 (</a:t>
            </a:r>
            <a:r>
              <a:rPr lang="en-US" dirty="0" err="1"/>
              <a:t>Lazarevac</a:t>
            </a:r>
            <a:r>
              <a:rPr lang="en-US" dirty="0"/>
              <a:t> : </a:t>
            </a:r>
            <a:r>
              <a:rPr lang="en-US" dirty="0" err="1"/>
              <a:t>Elvod</a:t>
            </a:r>
            <a:r>
              <a:rPr lang="en-US" dirty="0"/>
              <a:t>-print). - 1054 str.; 21 cm. - (</a:t>
            </a:r>
            <a:r>
              <a:rPr lang="en-US" dirty="0" err="1"/>
              <a:t>Svetska</a:t>
            </a:r>
            <a:r>
              <a:rPr lang="en-US" dirty="0"/>
              <a:t> </a:t>
            </a:r>
            <a:r>
              <a:rPr lang="en-US" dirty="0" err="1"/>
              <a:t>književnost</a:t>
            </a:r>
            <a:r>
              <a:rPr lang="en-US" dirty="0"/>
              <a:t> / [Rad])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 err="1"/>
              <a:t>Antologijski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. - </a:t>
            </a:r>
            <a:r>
              <a:rPr lang="en-US" dirty="0" err="1"/>
              <a:t>Tiraž</a:t>
            </a:r>
            <a:r>
              <a:rPr lang="en-US" dirty="0"/>
              <a:t> 1.500. - O </a:t>
            </a:r>
            <a:r>
              <a:rPr lang="en-US" dirty="0" err="1"/>
              <a:t>piscu</a:t>
            </a:r>
            <a:r>
              <a:rPr lang="en-US" dirty="0"/>
              <a:t>: str. 1045-1048. - Str.1051-1054: </a:t>
            </a:r>
            <a:r>
              <a:rPr lang="en-US" dirty="0" err="1"/>
              <a:t>Pogovor</a:t>
            </a:r>
            <a:r>
              <a:rPr lang="en-US" dirty="0"/>
              <a:t> / </a:t>
            </a:r>
            <a:r>
              <a:rPr lang="en-US" dirty="0" err="1"/>
              <a:t>Jovica</a:t>
            </a:r>
            <a:r>
              <a:rPr lang="en-US" dirty="0"/>
              <a:t> </a:t>
            </a:r>
            <a:r>
              <a:rPr lang="en-US" dirty="0" err="1"/>
              <a:t>Aćin</a:t>
            </a:r>
            <a:r>
              <a:rPr lang="en-US" dirty="0"/>
              <a:t>. - </a:t>
            </a:r>
            <a:r>
              <a:rPr lang="en-US" dirty="0" err="1"/>
              <a:t>Poove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/>
              <a:t> </a:t>
            </a:r>
            <a:r>
              <a:rPr lang="en-US" dirty="0" err="1"/>
              <a:t>objavljene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piščevogživota</a:t>
            </a:r>
            <a:r>
              <a:rPr lang="en-US" dirty="0"/>
              <a:t>: str. 1049-1050.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>
              <a:buNone/>
            </a:pPr>
            <a:r>
              <a:rPr lang="en-US" dirty="0"/>
              <a:t>821.111(73)-1</a:t>
            </a:r>
            <a:endParaRPr lang="sr-Cyrl-CS" dirty="0"/>
          </a:p>
          <a:p>
            <a:pPr>
              <a:buNone/>
            </a:pPr>
            <a:r>
              <a:rPr lang="en-US" dirty="0"/>
              <a:t>821.111(73)-32</a:t>
            </a:r>
            <a:endParaRPr lang="sr-Cyrl-CS" dirty="0"/>
          </a:p>
          <a:p>
            <a:pPr>
              <a:buNone/>
            </a:pPr>
            <a:r>
              <a:rPr lang="en-US" dirty="0"/>
              <a:t>821.111(73):929 </a:t>
            </a:r>
            <a:r>
              <a:rPr lang="en-US" dirty="0" err="1"/>
              <a:t>По</a:t>
            </a:r>
            <a:r>
              <a:rPr lang="en-US" dirty="0"/>
              <a:t> Е. А.</a:t>
            </a:r>
            <a:endParaRPr lang="sr-Cyrl-CS" dirty="0"/>
          </a:p>
          <a:p>
            <a:pPr>
              <a:buNone/>
            </a:pPr>
            <a:r>
              <a:rPr lang="en-US" dirty="0"/>
              <a:t>012 </a:t>
            </a:r>
            <a:r>
              <a:rPr lang="en-US" dirty="0" err="1"/>
              <a:t>По</a:t>
            </a:r>
            <a:r>
              <a:rPr lang="en-US" dirty="0"/>
              <a:t> Е. А.</a:t>
            </a:r>
            <a:endParaRPr lang="sr-Cyrl-CS" dirty="0"/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en-US" dirty="0"/>
              <a:t> ПРЕДМЕТНЕ ОДРЕДНИЦЕ..... : </a:t>
            </a:r>
            <a:r>
              <a:rPr lang="sr-Cyrl-CS" b="1" dirty="0"/>
              <a:t>ПО,Едгар Алан</a:t>
            </a:r>
            <a:r>
              <a:rPr lang="en-US" b="1" dirty="0"/>
              <a:t>(1809-1849) -</a:t>
            </a:r>
            <a:r>
              <a:rPr lang="sr-Cyrl-CS" b="1" dirty="0"/>
              <a:t>Биобиблиографије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0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260648"/>
            <a:ext cx="8786874" cy="6597352"/>
          </a:xfrm>
        </p:spPr>
        <p:txBody>
          <a:bodyPr>
            <a:normAutofit fontScale="85000" lnSpcReduction="20000"/>
          </a:bodyPr>
          <a:lstStyle/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=162.4    Словачки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      Јужно-словенски језици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=163.1   Црквенословенски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=163.2    Бугарски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=163.3    Македонски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=163.4    Српско-хрватски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b="1" dirty="0">
                <a:latin typeface="Arial" pitchFamily="34" charset="0"/>
                <a:cs typeface="Arial" pitchFamily="34" charset="0"/>
              </a:rPr>
              <a:t>=163.41   Српски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=163.42   Хрватски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=163.6   Словеначки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=17   Балтички језици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=18   Албански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=19    Јерменски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=21/=22    Индо-ирански језици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r>
              <a:rPr lang="sr-Latn-CS" sz="2900" dirty="0">
                <a:latin typeface="Arial" pitchFamily="34" charset="0"/>
                <a:cs typeface="Arial" pitchFamily="34" charset="0"/>
              </a:rPr>
              <a:t>=214.58     Ромски језик</a:t>
            </a:r>
            <a:r>
              <a:rPr lang="sr-Cyrl-CS" sz="2900" dirty="0">
                <a:latin typeface="Arial" pitchFamily="34" charset="0"/>
                <a:cs typeface="Arial" pitchFamily="34" charset="0"/>
              </a:rPr>
              <a:t>                   и</a:t>
            </a:r>
            <a:r>
              <a:rPr lang="sr-Latn-CS" sz="2900" dirty="0">
                <a:latin typeface="Arial" pitchFamily="34" charset="0"/>
                <a:cs typeface="Arial" pitchFamily="34" charset="0"/>
              </a:rPr>
              <a:t>тд.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br>
              <a:rPr lang="sr-Latn-CS" sz="2500" dirty="0"/>
            </a:br>
            <a:r>
              <a:rPr lang="sr-Latn-CS" sz="4200" i="1" dirty="0"/>
              <a:t>Подела иде до   </a:t>
            </a:r>
            <a:r>
              <a:rPr lang="sr-Latn-CS" sz="4200" b="1" i="1" dirty="0"/>
              <a:t>=9</a:t>
            </a:r>
            <a:r>
              <a:rPr lang="sr-Latn-CS" sz="4200" i="1" dirty="0"/>
              <a:t>     Вештачки језици</a:t>
            </a:r>
            <a:endParaRPr lang="en-US" sz="4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210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472518" cy="61436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CS" dirty="0"/>
              <a:t>       </a:t>
            </a:r>
            <a:r>
              <a:rPr lang="en-US" b="1" dirty="0"/>
              <a:t>ЗАКОНИК </a:t>
            </a:r>
            <a:r>
              <a:rPr lang="en-US" b="1" dirty="0" err="1"/>
              <a:t>цара</a:t>
            </a:r>
            <a:r>
              <a:rPr lang="en-US" b="1" dirty="0"/>
              <a:t> </a:t>
            </a:r>
            <a:r>
              <a:rPr lang="en-US" b="1" dirty="0" err="1"/>
              <a:t>Стефана</a:t>
            </a:r>
            <a:r>
              <a:rPr lang="en-US" b="1" dirty="0"/>
              <a:t> </a:t>
            </a:r>
            <a:r>
              <a:rPr lang="en-US" b="1" dirty="0" err="1"/>
              <a:t>Душана</a:t>
            </a:r>
            <a:r>
              <a:rPr lang="en-US" dirty="0"/>
              <a:t>. </a:t>
            </a:r>
            <a:r>
              <a:rPr lang="en-US" dirty="0" err="1"/>
              <a:t>Књ</a:t>
            </a:r>
            <a:r>
              <a:rPr lang="en-US" dirty="0"/>
              <a:t>. 3, </a:t>
            </a:r>
            <a:r>
              <a:rPr lang="en-US" dirty="0" err="1"/>
              <a:t>Барањски</a:t>
            </a:r>
            <a:r>
              <a:rPr lang="en-US" dirty="0"/>
              <a:t>, </a:t>
            </a:r>
            <a:r>
              <a:rPr lang="en-US" dirty="0" err="1"/>
              <a:t>Призренски,Шишатовачки</a:t>
            </a:r>
            <a:r>
              <a:rPr lang="en-US" dirty="0"/>
              <a:t>, </a:t>
            </a:r>
            <a:r>
              <a:rPr lang="en-US" dirty="0" err="1"/>
              <a:t>Раковачки</a:t>
            </a:r>
            <a:r>
              <a:rPr lang="en-US" dirty="0"/>
              <a:t>, </a:t>
            </a:r>
            <a:r>
              <a:rPr lang="en-US" dirty="0" err="1"/>
              <a:t>Раванички</a:t>
            </a:r>
            <a:r>
              <a:rPr lang="en-US" dirty="0"/>
              <a:t> и </a:t>
            </a:r>
            <a:r>
              <a:rPr lang="en-US" dirty="0" err="1"/>
              <a:t>Софијски</a:t>
            </a:r>
            <a:r>
              <a:rPr lang="en-US" dirty="0"/>
              <a:t> </a:t>
            </a:r>
            <a:r>
              <a:rPr lang="en-US" dirty="0" err="1"/>
              <a:t>рукопис</a:t>
            </a:r>
            <a:r>
              <a:rPr lang="en-US" dirty="0"/>
              <a:t> / </a:t>
            </a:r>
            <a:r>
              <a:rPr lang="en-US" dirty="0" err="1"/>
              <a:t>уредници</a:t>
            </a:r>
            <a:r>
              <a:rPr lang="en-US" dirty="0"/>
              <a:t> </a:t>
            </a:r>
            <a:r>
              <a:rPr lang="en-US" dirty="0" err="1"/>
              <a:t>Митар</a:t>
            </a:r>
            <a:r>
              <a:rPr lang="sr-Cyrl-CS" dirty="0"/>
              <a:t> </a:t>
            </a:r>
            <a:r>
              <a:rPr lang="en-US" dirty="0" err="1"/>
              <a:t>Пешикан</a:t>
            </a:r>
            <a:r>
              <a:rPr lang="en-US" dirty="0"/>
              <a:t>, </a:t>
            </a:r>
            <a:r>
              <a:rPr lang="en-US" dirty="0" err="1"/>
              <a:t>Ирена</a:t>
            </a:r>
            <a:r>
              <a:rPr lang="en-US" dirty="0"/>
              <a:t> </a:t>
            </a:r>
            <a:r>
              <a:rPr lang="en-US" dirty="0" err="1"/>
              <a:t>Грицкат-Радуловић</a:t>
            </a:r>
            <a:r>
              <a:rPr lang="en-US" dirty="0"/>
              <a:t>, </a:t>
            </a:r>
            <a:r>
              <a:rPr lang="en-US" dirty="0" err="1"/>
              <a:t>Миодраг</a:t>
            </a:r>
            <a:r>
              <a:rPr lang="en-US" dirty="0"/>
              <a:t> </a:t>
            </a:r>
            <a:r>
              <a:rPr lang="en-US" dirty="0" err="1"/>
              <a:t>Јовичић</a:t>
            </a:r>
            <a:r>
              <a:rPr lang="en-US" dirty="0"/>
              <a:t>. - </a:t>
            </a:r>
            <a:r>
              <a:rPr lang="en-US" dirty="0" err="1"/>
              <a:t>Београд</a:t>
            </a:r>
            <a:r>
              <a:rPr lang="en-US" dirty="0"/>
              <a:t> : САНУ : </a:t>
            </a:r>
            <a:r>
              <a:rPr lang="en-US" dirty="0" err="1"/>
              <a:t>Завод</a:t>
            </a:r>
            <a:r>
              <a:rPr lang="sr-Cyrl-C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уџбенике</a:t>
            </a:r>
            <a:r>
              <a:rPr lang="en-US" dirty="0"/>
              <a:t> и </a:t>
            </a:r>
            <a:r>
              <a:rPr lang="en-US" dirty="0" err="1"/>
              <a:t>наставна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, 1997 (</a:t>
            </a:r>
            <a:r>
              <a:rPr lang="en-US" dirty="0" err="1"/>
              <a:t>Суботица</a:t>
            </a:r>
            <a:r>
              <a:rPr lang="en-US" dirty="0"/>
              <a:t> : </a:t>
            </a:r>
            <a:r>
              <a:rPr lang="en-US" dirty="0" err="1"/>
              <a:t>Бирографика</a:t>
            </a:r>
            <a:r>
              <a:rPr lang="en-US" dirty="0"/>
              <a:t>). - XII,497 </a:t>
            </a:r>
            <a:r>
              <a:rPr lang="en-US" dirty="0" err="1"/>
              <a:t>стр</a:t>
            </a:r>
            <a:r>
              <a:rPr lang="en-US" dirty="0"/>
              <a:t>., [343] </a:t>
            </a:r>
            <a:r>
              <a:rPr lang="en-US" dirty="0" err="1"/>
              <a:t>стр</a:t>
            </a:r>
            <a:r>
              <a:rPr lang="en-US" dirty="0"/>
              <a:t>. с </a:t>
            </a:r>
            <a:r>
              <a:rPr lang="en-US" dirty="0" err="1"/>
              <a:t>таблама</a:t>
            </a:r>
            <a:r>
              <a:rPr lang="en-US" dirty="0"/>
              <a:t> : </a:t>
            </a:r>
            <a:r>
              <a:rPr lang="en-US" dirty="0" err="1"/>
              <a:t>факс</a:t>
            </a:r>
            <a:r>
              <a:rPr lang="en-US" dirty="0"/>
              <a:t>. ; 27 </a:t>
            </a:r>
            <a:r>
              <a:rPr lang="en-US" dirty="0" err="1"/>
              <a:t>цм</a:t>
            </a:r>
            <a:r>
              <a:rPr lang="en-US" dirty="0"/>
              <a:t>. - (</a:t>
            </a:r>
            <a:r>
              <a:rPr lang="en-US" dirty="0" err="1"/>
              <a:t>Извори</a:t>
            </a:r>
            <a:r>
              <a:rPr lang="en-US" dirty="0"/>
              <a:t> </a:t>
            </a:r>
            <a:r>
              <a:rPr lang="en-US" dirty="0" err="1"/>
              <a:t>српског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/</a:t>
            </a:r>
            <a:r>
              <a:rPr lang="en-US" dirty="0" err="1"/>
              <a:t>Српска</a:t>
            </a:r>
            <a:r>
              <a:rPr lang="en-US" dirty="0"/>
              <a:t> </a:t>
            </a:r>
            <a:r>
              <a:rPr lang="en-US" dirty="0" err="1"/>
              <a:t>академија</a:t>
            </a:r>
            <a:r>
              <a:rPr lang="en-US" dirty="0"/>
              <a:t> </a:t>
            </a:r>
            <a:r>
              <a:rPr lang="en-US" dirty="0" err="1"/>
              <a:t>наука</a:t>
            </a:r>
            <a:r>
              <a:rPr lang="en-US" dirty="0"/>
              <a:t> и </a:t>
            </a:r>
            <a:r>
              <a:rPr lang="en-US" dirty="0" err="1"/>
              <a:t>уметности</a:t>
            </a:r>
            <a:r>
              <a:rPr lang="en-US" dirty="0"/>
              <a:t>, </a:t>
            </a:r>
            <a:r>
              <a:rPr lang="en-US" dirty="0" err="1"/>
              <a:t>Одељење</a:t>
            </a:r>
            <a:r>
              <a:rPr lang="en-US" dirty="0"/>
              <a:t> </a:t>
            </a:r>
            <a:r>
              <a:rPr lang="en-US" dirty="0" err="1"/>
              <a:t>друштвених</a:t>
            </a:r>
            <a:r>
              <a:rPr lang="en-US" dirty="0"/>
              <a:t> </a:t>
            </a:r>
            <a:r>
              <a:rPr lang="en-US" dirty="0" err="1"/>
              <a:t>наука</a:t>
            </a:r>
            <a:r>
              <a:rPr lang="en-US" dirty="0"/>
              <a:t> ; 4)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спор</a:t>
            </a:r>
            <a:r>
              <a:rPr lang="en-US" dirty="0"/>
              <a:t>. </a:t>
            </a:r>
            <a:r>
              <a:rPr lang="en-US" dirty="0" err="1"/>
              <a:t>насл</a:t>
            </a:r>
            <a:r>
              <a:rPr lang="en-US" dirty="0"/>
              <a:t>. </a:t>
            </a:r>
            <a:r>
              <a:rPr lang="en-US" dirty="0" err="1"/>
              <a:t>стр</a:t>
            </a:r>
            <a:r>
              <a:rPr lang="en-US" dirty="0"/>
              <a:t>.: Codex </a:t>
            </a:r>
            <a:r>
              <a:rPr lang="en-US" dirty="0" err="1"/>
              <a:t>Imperatoris</a:t>
            </a:r>
            <a:r>
              <a:rPr lang="en-US" dirty="0"/>
              <a:t> </a:t>
            </a:r>
            <a:r>
              <a:rPr lang="en-US" dirty="0" err="1"/>
              <a:t>Stephani</a:t>
            </a:r>
            <a:r>
              <a:rPr lang="en-US" dirty="0"/>
              <a:t> </a:t>
            </a:r>
            <a:r>
              <a:rPr lang="en-US" dirty="0" err="1"/>
              <a:t>Dušan</a:t>
            </a:r>
            <a:r>
              <a:rPr lang="en-US" dirty="0"/>
              <a:t>, vol. 3. - Тираж1000. - </a:t>
            </a:r>
            <a:r>
              <a:rPr lang="en-US" dirty="0" err="1"/>
              <a:t>Садржи</a:t>
            </a:r>
            <a:r>
              <a:rPr lang="en-US" dirty="0"/>
              <a:t> и: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carja</a:t>
            </a:r>
            <a:r>
              <a:rPr lang="en-US" dirty="0"/>
              <a:t> </a:t>
            </a:r>
            <a:r>
              <a:rPr lang="en-US" dirty="0" err="1"/>
              <a:t>Dušana</a:t>
            </a:r>
            <a:r>
              <a:rPr lang="en-US" dirty="0"/>
              <a:t> : </a:t>
            </a:r>
            <a:r>
              <a:rPr lang="en-US" dirty="0" err="1"/>
              <a:t>perevod</a:t>
            </a:r>
            <a:r>
              <a:rPr lang="en-US" dirty="0"/>
              <a:t> </a:t>
            </a:r>
            <a:r>
              <a:rPr lang="en-US" dirty="0" err="1"/>
              <a:t>Prizrenskogo</a:t>
            </a:r>
            <a:r>
              <a:rPr lang="en-US" dirty="0"/>
              <a:t> </a:t>
            </a:r>
            <a:r>
              <a:rPr lang="en-US" dirty="0" err="1"/>
              <a:t>spiska</a:t>
            </a:r>
            <a:r>
              <a:rPr lang="en-US" dirty="0"/>
              <a:t> /</a:t>
            </a:r>
            <a:r>
              <a:rPr lang="en-US" dirty="0" err="1"/>
              <a:t>perevela</a:t>
            </a:r>
            <a:r>
              <a:rPr lang="en-US" dirty="0"/>
              <a:t> Marina </a:t>
            </a:r>
            <a:r>
              <a:rPr lang="en-US" dirty="0" err="1"/>
              <a:t>Petkovič</a:t>
            </a:r>
            <a:r>
              <a:rPr lang="en-US" dirty="0"/>
              <a:t>. - </a:t>
            </a:r>
            <a:r>
              <a:rPr lang="en-US" dirty="0" err="1"/>
              <a:t>Резимеи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рус</a:t>
            </a:r>
            <a:r>
              <a:rPr lang="en-US" dirty="0"/>
              <a:t>. </a:t>
            </a:r>
            <a:r>
              <a:rPr lang="en-US" dirty="0" err="1"/>
              <a:t>језику</a:t>
            </a:r>
            <a:r>
              <a:rPr lang="en-US" dirty="0"/>
              <a:t>. - </a:t>
            </a:r>
            <a:r>
              <a:rPr lang="en-US" dirty="0" err="1"/>
              <a:t>Регистри</a:t>
            </a:r>
            <a:r>
              <a:rPr lang="en-US" dirty="0"/>
              <a:t>. </a:t>
            </a:r>
            <a:endParaRPr lang="sr-Cyrl-CS" dirty="0"/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en-US" dirty="0"/>
              <a:t>34(497.11)(091)(082)</a:t>
            </a:r>
            <a:endParaRPr lang="sr-Latn-RS" dirty="0"/>
          </a:p>
          <a:p>
            <a:pPr>
              <a:buNone/>
            </a:pPr>
            <a:r>
              <a:rPr lang="en-US" dirty="0"/>
              <a:t>091=163.41"13"(082)</a:t>
            </a:r>
            <a:endParaRPr lang="sr-Cyrl-CS" dirty="0"/>
          </a:p>
          <a:p>
            <a:pPr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Законик цара Душана</a:t>
            </a:r>
            <a:r>
              <a:rPr lang="en-US" b="1" dirty="0"/>
              <a:t> -</a:t>
            </a:r>
            <a:r>
              <a:rPr lang="sr-Cyrl-CS" b="1" dirty="0"/>
              <a:t>Рукописи</a:t>
            </a:r>
            <a:r>
              <a:rPr lang="en-US" b="1" dirty="0"/>
              <a:t>- </a:t>
            </a:r>
            <a:r>
              <a:rPr lang="sr-Cyrl-CS" b="1" dirty="0"/>
              <a:t>Зборници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712968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b="1" dirty="0"/>
              <a:t>ЈЕРОТИЋ, Владета, 1924-</a:t>
            </a:r>
            <a:br>
              <a:rPr lang="sr-Cyrl-CS" dirty="0"/>
            </a:br>
            <a:r>
              <a:rPr lang="sr-Cyrl-CS" dirty="0"/>
              <a:t>        [Сто двадесет]</a:t>
            </a:r>
            <a:br>
              <a:rPr lang="sr-Cyrl-CS" dirty="0"/>
            </a:br>
            <a:r>
              <a:rPr lang="sr-Cyrl-CS" dirty="0"/>
              <a:t>        120 питања и 120 одговора : из хришћанске психотерапеутске праксе / Владета Јеротић. - Београд : </a:t>
            </a:r>
            <a:r>
              <a:rPr lang="en-US" dirty="0" err="1"/>
              <a:t>Ars</a:t>
            </a:r>
            <a:r>
              <a:rPr lang="en-US" dirty="0"/>
              <a:t> </a:t>
            </a:r>
            <a:r>
              <a:rPr lang="en-US" dirty="0" err="1"/>
              <a:t>Libri</a:t>
            </a:r>
            <a:r>
              <a:rPr lang="en-US" dirty="0"/>
              <a:t> : </a:t>
            </a:r>
            <a:r>
              <a:rPr lang="sr-Cyrl-CS" dirty="0"/>
              <a:t>Задужбина Владете Јеротића : Партенон, 2017 (Бор : Терција). - 346 стр. ; 21 </a:t>
            </a:r>
            <a:r>
              <a:rPr lang="en-US" dirty="0"/>
              <a:t>cm</a:t>
            </a:r>
            <a:br>
              <a:rPr lang="en-US" dirty="0"/>
            </a:br>
            <a:br>
              <a:rPr lang="en-US" dirty="0"/>
            </a:br>
            <a:r>
              <a:rPr lang="sr-Cyrl-CS" dirty="0"/>
              <a:t>Тираж 500. - Напомене и библиографске референце уз текст.</a:t>
            </a:r>
            <a:br>
              <a:rPr lang="sr-Cyrl-CS" dirty="0"/>
            </a:br>
            <a:br>
              <a:rPr lang="sr-Cyrl-CS" dirty="0"/>
            </a:br>
            <a:r>
              <a:rPr lang="en-US" dirty="0"/>
              <a:t>ISBN 978-86-7588-255-8 (AL)</a:t>
            </a:r>
            <a:br>
              <a:rPr lang="en-US" dirty="0"/>
            </a:br>
            <a:r>
              <a:rPr lang="en-US" dirty="0"/>
              <a:t>ISBN 978-86-7157-773-1 (</a:t>
            </a:r>
            <a:r>
              <a:rPr lang="sr-Cyrl-CS" dirty="0"/>
              <a:t>Партенон)</a:t>
            </a:r>
            <a:br>
              <a:rPr lang="sr-Cyrl-CS" dirty="0"/>
            </a:br>
            <a:r>
              <a:rPr lang="en-US" dirty="0"/>
              <a:t>ISBN 978-86-7157-786-1 (</a:t>
            </a:r>
            <a:r>
              <a:rPr lang="sr-Cyrl-CS" dirty="0"/>
              <a:t>за издавачку целину)</a:t>
            </a:r>
            <a:br>
              <a:rPr lang="sr-Cyrl-CS" dirty="0"/>
            </a:br>
            <a:r>
              <a:rPr lang="sr-Cyrl-CS" dirty="0"/>
              <a:t>159.9.01:27-1</a:t>
            </a:r>
            <a:br>
              <a:rPr lang="sr-Cyrl-CS" dirty="0"/>
            </a:br>
            <a:r>
              <a:rPr lang="sr-Cyrl-CS" dirty="0"/>
              <a:t>27-284:159.964.2</a:t>
            </a:r>
          </a:p>
          <a:p>
            <a:pPr algn="just"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Психологија религије</a:t>
            </a:r>
            <a:r>
              <a:rPr lang="en-US" b="1" dirty="0"/>
              <a:t>// </a:t>
            </a:r>
            <a:r>
              <a:rPr lang="sr-Cyrl-CS" b="1" dirty="0"/>
              <a:t>Хришћанство</a:t>
            </a:r>
            <a:r>
              <a:rPr lang="en-US" b="1" dirty="0"/>
              <a:t> - </a:t>
            </a:r>
            <a:r>
              <a:rPr lang="sr-Cyrl-CS" b="1" dirty="0"/>
              <a:t>Психоанализа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3076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643998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b="1" u="sng" dirty="0"/>
              <a:t>БОЖИН,Аурел А.</a:t>
            </a:r>
            <a:endParaRPr lang="sr-Cyrl-CS" b="1" dirty="0"/>
          </a:p>
          <a:p>
            <a:pPr marL="0" indent="0">
              <a:buNone/>
            </a:pPr>
            <a:r>
              <a:rPr lang="sr-Cyrl-CS" dirty="0"/>
              <a:t>           </a:t>
            </a:r>
            <a:r>
              <a:rPr lang="en-US" dirty="0" err="1"/>
              <a:t>Увод</a:t>
            </a:r>
            <a:r>
              <a:rPr lang="en-US" dirty="0"/>
              <a:t> у </a:t>
            </a:r>
            <a:r>
              <a:rPr lang="en-US" dirty="0" err="1"/>
              <a:t>психологију</a:t>
            </a:r>
            <a:r>
              <a:rPr lang="en-US" dirty="0"/>
              <a:t> </a:t>
            </a:r>
            <a:r>
              <a:rPr lang="en-US" dirty="0" err="1"/>
              <a:t>школског</a:t>
            </a:r>
            <a:r>
              <a:rPr lang="en-US" dirty="0"/>
              <a:t> </a:t>
            </a:r>
            <a:r>
              <a:rPr lang="en-US" dirty="0" err="1"/>
              <a:t>детињства</a:t>
            </a:r>
            <a:r>
              <a:rPr lang="en-US" dirty="0"/>
              <a:t> / </a:t>
            </a:r>
            <a:r>
              <a:rPr lang="en-US" dirty="0" err="1"/>
              <a:t>Аурел</a:t>
            </a:r>
            <a:r>
              <a:rPr lang="en-US" dirty="0"/>
              <a:t> А. </a:t>
            </a:r>
            <a:r>
              <a:rPr lang="en-US" dirty="0" err="1"/>
              <a:t>Божин</a:t>
            </a:r>
            <a:r>
              <a:rPr lang="en-US" dirty="0"/>
              <a:t>. - 2. </a:t>
            </a:r>
            <a:r>
              <a:rPr lang="en-US" dirty="0" err="1"/>
              <a:t>изд</a:t>
            </a:r>
            <a:r>
              <a:rPr lang="en-US" dirty="0"/>
              <a:t>. -</a:t>
            </a:r>
            <a:r>
              <a:rPr lang="en-US" dirty="0" err="1"/>
              <a:t>Београд</a:t>
            </a:r>
            <a:r>
              <a:rPr lang="en-US" dirty="0"/>
              <a:t> : </a:t>
            </a:r>
            <a:r>
              <a:rPr lang="en-US" dirty="0" err="1"/>
              <a:t>Учитељски</a:t>
            </a:r>
            <a:r>
              <a:rPr lang="en-US" dirty="0"/>
              <a:t> </a:t>
            </a:r>
            <a:r>
              <a:rPr lang="en-US" dirty="0" err="1"/>
              <a:t>факултет</a:t>
            </a:r>
            <a:r>
              <a:rPr lang="en-US" dirty="0"/>
              <a:t>, 2007 (</a:t>
            </a:r>
            <a:r>
              <a:rPr lang="en-US" dirty="0" err="1"/>
              <a:t>Београд</a:t>
            </a:r>
            <a:r>
              <a:rPr lang="en-US" dirty="0"/>
              <a:t> : </a:t>
            </a:r>
            <a:r>
              <a:rPr lang="en-US" dirty="0" err="1"/>
              <a:t>Академија</a:t>
            </a:r>
            <a:r>
              <a:rPr lang="en-US" dirty="0"/>
              <a:t>). - 184 </a:t>
            </a:r>
            <a:r>
              <a:rPr lang="en-US" dirty="0" err="1"/>
              <a:t>стр</a:t>
            </a:r>
            <a:r>
              <a:rPr lang="en-US" dirty="0"/>
              <a:t>. ; 21cm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 err="1"/>
              <a:t>Тираж</a:t>
            </a:r>
            <a:r>
              <a:rPr lang="en-US" dirty="0"/>
              <a:t> 300. - </a:t>
            </a:r>
            <a:r>
              <a:rPr lang="en-US" dirty="0" err="1"/>
              <a:t>Напомене</a:t>
            </a:r>
            <a:r>
              <a:rPr lang="en-US" dirty="0"/>
              <a:t> и </a:t>
            </a:r>
            <a:r>
              <a:rPr lang="en-US" dirty="0" err="1"/>
              <a:t>библиографске</a:t>
            </a:r>
            <a:r>
              <a:rPr lang="en-US" dirty="0"/>
              <a:t> </a:t>
            </a:r>
            <a:r>
              <a:rPr lang="en-US" dirty="0" err="1"/>
              <a:t>референце</a:t>
            </a:r>
            <a:r>
              <a:rPr lang="en-US" dirty="0"/>
              <a:t> </a:t>
            </a:r>
            <a:r>
              <a:rPr lang="en-US" dirty="0" err="1"/>
              <a:t>уз</a:t>
            </a:r>
            <a:r>
              <a:rPr lang="en-US" dirty="0"/>
              <a:t> </a:t>
            </a:r>
            <a:r>
              <a:rPr lang="en-US" dirty="0" err="1"/>
              <a:t>текст</a:t>
            </a:r>
            <a:r>
              <a:rPr lang="en-US" dirty="0"/>
              <a:t>. - </a:t>
            </a:r>
            <a:r>
              <a:rPr lang="en-US" dirty="0" err="1"/>
              <a:t>Библиографија:стр</a:t>
            </a:r>
            <a:r>
              <a:rPr lang="en-US" dirty="0"/>
              <a:t>. 170-182.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/>
              <a:t>159.922.73-057.874</a:t>
            </a:r>
            <a:endParaRPr lang="sr-Cyrl-CS" dirty="0"/>
          </a:p>
          <a:p>
            <a:pPr marL="0" indent="0">
              <a:buNone/>
            </a:pPr>
            <a:r>
              <a:rPr lang="en-US" dirty="0"/>
              <a:t>159.923.5-057.874</a:t>
            </a:r>
            <a:endParaRPr lang="sr-Cyrl-CS" dirty="0"/>
          </a:p>
          <a:p>
            <a:pPr marL="0" indent="0">
              <a:buNone/>
            </a:pPr>
            <a:r>
              <a:rPr lang="en-US" dirty="0"/>
              <a:t>37.032-057.874 </a:t>
            </a:r>
            <a:endParaRPr lang="sr-Cyrl-CS" dirty="0"/>
          </a:p>
          <a:p>
            <a:pPr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Развојна психологија</a:t>
            </a:r>
            <a:r>
              <a:rPr lang="en-US" b="1" dirty="0"/>
              <a:t>// </a:t>
            </a:r>
            <a:r>
              <a:rPr lang="sr-Cyrl-CS" b="1" dirty="0"/>
              <a:t>Ученици</a:t>
            </a:r>
            <a:r>
              <a:rPr lang="en-US" b="1" dirty="0"/>
              <a:t> – </a:t>
            </a:r>
            <a:r>
              <a:rPr lang="sr-Cyrl-CS" b="1" dirty="0"/>
              <a:t>Психосоцијални аспект</a:t>
            </a:r>
            <a:r>
              <a:rPr lang="en-US" b="1" dirty="0"/>
              <a:t>// </a:t>
            </a:r>
            <a:r>
              <a:rPr lang="sr-Cyrl-CS" b="1" dirty="0"/>
              <a:t>Когнитивни развој</a:t>
            </a:r>
            <a:r>
              <a:rPr lang="en-US" b="1" dirty="0"/>
              <a:t>- </a:t>
            </a:r>
            <a:r>
              <a:rPr lang="sr-Cyrl-CS" b="1" dirty="0"/>
              <a:t>Ученици</a:t>
            </a:r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914400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CS" b="1" u="sng" dirty="0"/>
              <a:t>МАКСИМОВИЋ, Милена</a:t>
            </a:r>
            <a:endParaRPr lang="sr-Cyrl-CS" b="1" dirty="0"/>
          </a:p>
          <a:p>
            <a:pPr marL="0" indent="0">
              <a:buNone/>
            </a:pPr>
            <a:r>
              <a:rPr lang="sr-Cyrl-CS" dirty="0"/>
              <a:t>          </a:t>
            </a:r>
            <a:r>
              <a:rPr lang="en-US" dirty="0" err="1"/>
              <a:t>Ђорђе</a:t>
            </a:r>
            <a:r>
              <a:rPr lang="en-US" dirty="0"/>
              <a:t> </a:t>
            </a:r>
            <a:r>
              <a:rPr lang="en-US" dirty="0" err="1"/>
              <a:t>Пејановић</a:t>
            </a:r>
            <a:r>
              <a:rPr lang="en-US" dirty="0"/>
              <a:t> : </a:t>
            </a:r>
            <a:r>
              <a:rPr lang="en-US" dirty="0" err="1"/>
              <a:t>живот</a:t>
            </a:r>
            <a:r>
              <a:rPr lang="en-US" dirty="0"/>
              <a:t> и </a:t>
            </a:r>
            <a:r>
              <a:rPr lang="en-US" dirty="0" err="1"/>
              <a:t>дјело</a:t>
            </a:r>
            <a:r>
              <a:rPr lang="en-US" dirty="0"/>
              <a:t> / </a:t>
            </a:r>
            <a:r>
              <a:rPr lang="en-US" dirty="0" err="1"/>
              <a:t>Милена</a:t>
            </a:r>
            <a:r>
              <a:rPr lang="en-US" dirty="0"/>
              <a:t> </a:t>
            </a:r>
            <a:r>
              <a:rPr lang="en-US" dirty="0" err="1"/>
              <a:t>Максимовић</a:t>
            </a:r>
            <a:r>
              <a:rPr lang="en-US" dirty="0"/>
              <a:t>. - </a:t>
            </a:r>
            <a:r>
              <a:rPr lang="en-US" dirty="0" err="1"/>
              <a:t>Пале</a:t>
            </a:r>
            <a:r>
              <a:rPr lang="en-US" dirty="0"/>
              <a:t> : </a:t>
            </a:r>
            <a:r>
              <a:rPr lang="en-US" dirty="0" err="1"/>
              <a:t>Српскопросвјетно</a:t>
            </a:r>
            <a:r>
              <a:rPr lang="en-US" dirty="0"/>
              <a:t> и </a:t>
            </a:r>
            <a:r>
              <a:rPr lang="en-US" dirty="0" err="1"/>
              <a:t>културно</a:t>
            </a:r>
            <a:r>
              <a:rPr lang="en-US" dirty="0"/>
              <a:t> </a:t>
            </a:r>
            <a:r>
              <a:rPr lang="en-US" dirty="0" err="1"/>
              <a:t>друштво</a:t>
            </a:r>
            <a:r>
              <a:rPr lang="en-US" dirty="0"/>
              <a:t> "</a:t>
            </a:r>
            <a:r>
              <a:rPr lang="en-US" dirty="0" err="1"/>
              <a:t>Просвјета</a:t>
            </a:r>
            <a:r>
              <a:rPr lang="en-US" dirty="0"/>
              <a:t>", 2007 (</a:t>
            </a:r>
            <a:r>
              <a:rPr lang="en-US" dirty="0" err="1"/>
              <a:t>Ужице</a:t>
            </a:r>
            <a:r>
              <a:rPr lang="en-US" dirty="0"/>
              <a:t> : "</a:t>
            </a:r>
            <a:r>
              <a:rPr lang="en-US" dirty="0" err="1"/>
              <a:t>Лапчевић</a:t>
            </a:r>
            <a:r>
              <a:rPr lang="en-US" dirty="0"/>
              <a:t>"). - 565стр. : </a:t>
            </a:r>
            <a:r>
              <a:rPr lang="en-US" dirty="0" err="1"/>
              <a:t>слика</a:t>
            </a:r>
            <a:r>
              <a:rPr lang="en-US" dirty="0"/>
              <a:t> Ђ. </a:t>
            </a:r>
            <a:r>
              <a:rPr lang="en-US" dirty="0" err="1"/>
              <a:t>Пејановића</a:t>
            </a:r>
            <a:r>
              <a:rPr lang="en-US" dirty="0"/>
              <a:t> ; 21 cm. - ("</a:t>
            </a:r>
            <a:r>
              <a:rPr lang="en-US" dirty="0" err="1"/>
              <a:t>Просвјетино</a:t>
            </a:r>
            <a:r>
              <a:rPr lang="en-US" dirty="0"/>
              <a:t>" </a:t>
            </a:r>
            <a:r>
              <a:rPr lang="en-US" dirty="0" err="1"/>
              <a:t>књижевно</a:t>
            </a:r>
            <a:r>
              <a:rPr lang="en-US" dirty="0"/>
              <a:t> </a:t>
            </a:r>
            <a:r>
              <a:rPr lang="en-US" dirty="0" err="1"/>
              <a:t>коло</a:t>
            </a:r>
            <a:r>
              <a:rPr lang="en-US" dirty="0"/>
              <a:t> ;</a:t>
            </a:r>
            <a:r>
              <a:rPr lang="en-US" dirty="0" err="1"/>
              <a:t>коло</a:t>
            </a:r>
            <a:r>
              <a:rPr lang="en-US" dirty="0"/>
              <a:t> 7, </a:t>
            </a:r>
            <a:r>
              <a:rPr lang="en-US" dirty="0" err="1"/>
              <a:t>књ</a:t>
            </a:r>
            <a:r>
              <a:rPr lang="en-US" dirty="0"/>
              <a:t>. 17)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/>
              <a:t>"</a:t>
            </a:r>
            <a:r>
              <a:rPr lang="en-US" dirty="0" err="1"/>
              <a:t>Ова</a:t>
            </a:r>
            <a:r>
              <a:rPr lang="en-US" dirty="0"/>
              <a:t> </a:t>
            </a:r>
            <a:r>
              <a:rPr lang="en-US" dirty="0" err="1"/>
              <a:t>књига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докторска</a:t>
            </a:r>
            <a:r>
              <a:rPr lang="en-US" dirty="0"/>
              <a:t> </a:t>
            </a:r>
            <a:r>
              <a:rPr lang="en-US" dirty="0" err="1"/>
              <a:t>дисертација</a:t>
            </a:r>
            <a:r>
              <a:rPr lang="en-US" dirty="0"/>
              <a:t> </a:t>
            </a:r>
            <a:r>
              <a:rPr lang="en-US" dirty="0" err="1"/>
              <a:t>која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насловом</a:t>
            </a:r>
            <a:r>
              <a:rPr lang="en-US" dirty="0"/>
              <a:t> "</a:t>
            </a:r>
            <a:r>
              <a:rPr lang="en-US" dirty="0" err="1"/>
              <a:t>Ђорђе</a:t>
            </a:r>
            <a:r>
              <a:rPr lang="en-US" dirty="0"/>
              <a:t> </a:t>
            </a:r>
            <a:r>
              <a:rPr lang="en-US" dirty="0" err="1"/>
              <a:t>Пејановић</a:t>
            </a:r>
            <a:r>
              <a:rPr lang="en-US" dirty="0"/>
              <a:t>(1878-1962) </a:t>
            </a:r>
            <a:r>
              <a:rPr lang="en-US" dirty="0" err="1"/>
              <a:t>као</a:t>
            </a:r>
            <a:r>
              <a:rPr lang="en-US" dirty="0"/>
              <a:t> </a:t>
            </a:r>
            <a:r>
              <a:rPr lang="en-US" dirty="0" err="1"/>
              <a:t>библиотекар</a:t>
            </a:r>
            <a:r>
              <a:rPr lang="en-US" dirty="0"/>
              <a:t>, </a:t>
            </a:r>
            <a:r>
              <a:rPr lang="en-US" dirty="0" err="1"/>
              <a:t>просвјетни</a:t>
            </a:r>
            <a:r>
              <a:rPr lang="en-US" dirty="0"/>
              <a:t> и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радник</a:t>
            </a:r>
            <a:r>
              <a:rPr lang="en-US" dirty="0"/>
              <a:t> и </a:t>
            </a:r>
            <a:r>
              <a:rPr lang="en-US" dirty="0" err="1"/>
              <a:t>библиограф</a:t>
            </a:r>
            <a:r>
              <a:rPr lang="en-US" dirty="0"/>
              <a:t> (</a:t>
            </a:r>
            <a:r>
              <a:rPr lang="en-US" dirty="0" err="1"/>
              <a:t>са</a:t>
            </a:r>
            <a:r>
              <a:rPr lang="sr-Latn-RS" dirty="0"/>
              <a:t> </a:t>
            </a:r>
            <a:r>
              <a:rPr lang="en-US" dirty="0" err="1"/>
              <a:t>персоналном</a:t>
            </a:r>
            <a:r>
              <a:rPr lang="en-US" dirty="0"/>
              <a:t> </a:t>
            </a:r>
            <a:r>
              <a:rPr lang="en-US" dirty="0" err="1"/>
              <a:t>библиографијом</a:t>
            </a:r>
            <a:r>
              <a:rPr lang="en-US" dirty="0"/>
              <a:t>)" </a:t>
            </a:r>
            <a:r>
              <a:rPr lang="en-US" dirty="0" err="1"/>
              <a:t>одбрањена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Филозофском</a:t>
            </a:r>
            <a:r>
              <a:rPr lang="en-US" dirty="0"/>
              <a:t> </a:t>
            </a:r>
            <a:r>
              <a:rPr lang="en-US" dirty="0" err="1"/>
              <a:t>факултету</a:t>
            </a:r>
            <a:r>
              <a:rPr lang="en-US" dirty="0"/>
              <a:t> у </a:t>
            </a:r>
            <a:r>
              <a:rPr lang="en-US" dirty="0" err="1"/>
              <a:t>ИсточномСарајеву</a:t>
            </a:r>
            <a:r>
              <a:rPr lang="en-US" dirty="0"/>
              <a:t> 14. </a:t>
            </a:r>
            <a:r>
              <a:rPr lang="en-US" dirty="0" err="1"/>
              <a:t>новембра</a:t>
            </a:r>
            <a:r>
              <a:rPr lang="en-US" dirty="0"/>
              <a:t> 2005. </a:t>
            </a:r>
            <a:r>
              <a:rPr lang="en-US" dirty="0" err="1"/>
              <a:t>године</a:t>
            </a:r>
            <a:r>
              <a:rPr lang="en-US" dirty="0"/>
              <a:t>" --&gt; </a:t>
            </a:r>
            <a:r>
              <a:rPr lang="en-US" dirty="0" err="1"/>
              <a:t>полеђина</a:t>
            </a:r>
            <a:r>
              <a:rPr lang="en-US" dirty="0"/>
              <a:t> </a:t>
            </a:r>
            <a:r>
              <a:rPr lang="en-US" dirty="0" err="1"/>
              <a:t>насл</a:t>
            </a:r>
            <a:r>
              <a:rPr lang="en-US" dirty="0"/>
              <a:t>. </a:t>
            </a:r>
            <a:r>
              <a:rPr lang="en-US" dirty="0" err="1"/>
              <a:t>листа</a:t>
            </a:r>
            <a:r>
              <a:rPr lang="en-US" dirty="0"/>
              <a:t>. - </a:t>
            </a:r>
            <a:r>
              <a:rPr lang="en-US" dirty="0" err="1"/>
              <a:t>Тираж</a:t>
            </a:r>
            <a:r>
              <a:rPr lang="en-US" dirty="0"/>
              <a:t> 300.- </a:t>
            </a:r>
            <a:r>
              <a:rPr lang="en-US" dirty="0" err="1"/>
              <a:t>Биљешка</a:t>
            </a:r>
            <a:r>
              <a:rPr lang="en-US" dirty="0"/>
              <a:t> о </a:t>
            </a:r>
            <a:r>
              <a:rPr lang="en-US" dirty="0" err="1"/>
              <a:t>аутору</a:t>
            </a:r>
            <a:r>
              <a:rPr lang="en-US" dirty="0"/>
              <a:t>: </a:t>
            </a:r>
            <a:r>
              <a:rPr lang="en-US" dirty="0" err="1"/>
              <a:t>стр</a:t>
            </a:r>
            <a:r>
              <a:rPr lang="en-US" dirty="0"/>
              <a:t>. 561-562. - </a:t>
            </a:r>
            <a:r>
              <a:rPr lang="en-US" dirty="0" err="1"/>
              <a:t>Напомене</a:t>
            </a:r>
            <a:r>
              <a:rPr lang="en-US" dirty="0"/>
              <a:t> и </a:t>
            </a:r>
            <a:r>
              <a:rPr lang="en-US" dirty="0" err="1"/>
              <a:t>библиографске</a:t>
            </a:r>
            <a:r>
              <a:rPr lang="en-US" dirty="0"/>
              <a:t> </a:t>
            </a:r>
            <a:r>
              <a:rPr lang="en-US" dirty="0" err="1"/>
              <a:t>референце</a:t>
            </a:r>
            <a:r>
              <a:rPr lang="en-US" dirty="0"/>
              <a:t> </a:t>
            </a:r>
            <a:r>
              <a:rPr lang="en-US" dirty="0" err="1"/>
              <a:t>узтекст</a:t>
            </a:r>
            <a:r>
              <a:rPr lang="en-US" dirty="0"/>
              <a:t>. - </a:t>
            </a:r>
            <a:r>
              <a:rPr lang="en-US" dirty="0" err="1"/>
              <a:t>Библиографија</a:t>
            </a:r>
            <a:r>
              <a:rPr lang="en-US" dirty="0"/>
              <a:t>: </a:t>
            </a:r>
            <a:r>
              <a:rPr lang="en-US" dirty="0" err="1"/>
              <a:t>стр</a:t>
            </a:r>
            <a:r>
              <a:rPr lang="en-US" dirty="0"/>
              <a:t>. 539-543. - </a:t>
            </a:r>
            <a:r>
              <a:rPr lang="en-US" dirty="0" err="1"/>
              <a:t>Регистар</a:t>
            </a:r>
            <a:r>
              <a:rPr lang="en-US" dirty="0"/>
              <a:t>.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b="1" dirty="0"/>
              <a:t>02:929 </a:t>
            </a:r>
            <a:r>
              <a:rPr lang="en-US" dirty="0" err="1"/>
              <a:t>Пејановић</a:t>
            </a:r>
            <a:r>
              <a:rPr lang="en-US" dirty="0"/>
              <a:t> Ђ.</a:t>
            </a:r>
            <a:endParaRPr lang="sr-Cyrl-CS" dirty="0"/>
          </a:p>
          <a:p>
            <a:pPr marL="0" indent="0">
              <a:buNone/>
            </a:pPr>
            <a:r>
              <a:rPr lang="en-US" b="1" dirty="0"/>
              <a:t>02(497.15)(091)</a:t>
            </a:r>
            <a:r>
              <a:rPr lang="en-US" dirty="0"/>
              <a:t> </a:t>
            </a:r>
            <a:endParaRPr lang="sr-Cyrl-CS" dirty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en-US" dirty="0"/>
              <a:t>ПРЕДМЕТНЕ ОДРЕДНИЦЕ..... : </a:t>
            </a:r>
            <a:r>
              <a:rPr lang="sr-Cyrl-CS" b="1" dirty="0"/>
              <a:t>Пејановић Ђорђе</a:t>
            </a:r>
            <a:r>
              <a:rPr lang="en-US" b="1" dirty="0"/>
              <a:t>(1878-1962) // </a:t>
            </a:r>
            <a:r>
              <a:rPr lang="sr-Cyrl-CS" b="1" dirty="0"/>
              <a:t>Библиотекарство</a:t>
            </a:r>
            <a:r>
              <a:rPr lang="en-US" b="1" dirty="0"/>
              <a:t> - </a:t>
            </a:r>
            <a:r>
              <a:rPr lang="sr-Cyrl-CS" b="1" dirty="0"/>
              <a:t>Историја</a:t>
            </a:r>
            <a:r>
              <a:rPr lang="en-US" b="1" dirty="0"/>
              <a:t> – Б</a:t>
            </a:r>
            <a:r>
              <a:rPr lang="sr-Cyrl-CS" b="1" dirty="0"/>
              <a:t>осна и Херцеговина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629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476672"/>
            <a:ext cx="8784976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CS" b="1" dirty="0"/>
              <a:t>ИЗЛОЖБА Мале графике (2004 ; Београд)</a:t>
            </a:r>
            <a:br>
              <a:rPr lang="sr-Cyrl-CS" dirty="0"/>
            </a:br>
            <a:r>
              <a:rPr lang="sr-Cyrl-CS" dirty="0"/>
              <a:t>        </a:t>
            </a:r>
            <a:r>
              <a:rPr lang="sr-Latn-RS" dirty="0"/>
              <a:t> </a:t>
            </a:r>
            <a:r>
              <a:rPr lang="sr-Cyrl-CS" dirty="0"/>
              <a:t>Изложба Мале графике, Галерија Графички колектив, 20. децембар 2004. - 15. јануар 2005. / [уредник Љиљана Ћинкул]. - Београд : Графички колектив, 2004 (Београд : Инпресс). - [168] стр. : репродукције ; 15 цм</a:t>
            </a:r>
            <a:br>
              <a:rPr lang="sr-Cyrl-CS" dirty="0"/>
            </a:br>
            <a:br>
              <a:rPr lang="sr-Cyrl-CS" dirty="0"/>
            </a:br>
            <a:r>
              <a:rPr lang="sr-Cyrl-CS" dirty="0"/>
              <a:t>Тираж 300.</a:t>
            </a:r>
            <a:br>
              <a:rPr lang="sr-Cyrl-CS" dirty="0"/>
            </a:br>
            <a:br>
              <a:rPr lang="sr-Cyrl-CS" dirty="0"/>
            </a:br>
            <a:r>
              <a:rPr lang="en-US" dirty="0"/>
              <a:t>ISBN 86-7726-007-2</a:t>
            </a:r>
            <a:br>
              <a:rPr lang="en-US" dirty="0"/>
            </a:br>
            <a:r>
              <a:rPr lang="en-US" dirty="0"/>
              <a:t>76(497.11)"20"(083.824)</a:t>
            </a:r>
            <a:br>
              <a:rPr lang="en-US" dirty="0"/>
            </a:br>
            <a:r>
              <a:rPr lang="en-US" dirty="0"/>
              <a:t>76:069.9(497.11)"2004"(083.824)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ПРЕДМЕТНЕ ОДРЕДНИЦЕ..... : </a:t>
            </a:r>
            <a:r>
              <a:rPr lang="ru-RU" b="1" dirty="0"/>
              <a:t>Изложба Мале графике (2004 ; Београд) - Изложбени каталози</a:t>
            </a:r>
            <a:r>
              <a:rPr lang="en-US" b="1" dirty="0"/>
              <a:t> </a:t>
            </a:r>
            <a:r>
              <a:rPr lang="sr-Latn-RS" b="1" dirty="0"/>
              <a:t>//</a:t>
            </a:r>
            <a:r>
              <a:rPr lang="ru-RU" b="1" dirty="0"/>
              <a:t>Графика - Србија - 2002-2004 - Изложбени каталози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689164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964488" cy="6286544"/>
          </a:xfrm>
        </p:spPr>
        <p:txBody>
          <a:bodyPr numCol="1">
            <a:normAutofit fontScale="25000" lnSpcReduction="20000"/>
          </a:bodyPr>
          <a:lstStyle/>
          <a:p>
            <a:pPr>
              <a:buNone/>
            </a:pPr>
            <a:r>
              <a:rPr lang="en-US" sz="9600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sr-Latn-CS" sz="9600" b="1" u="sng" dirty="0">
                <a:latin typeface="Arial" pitchFamily="34" charset="0"/>
                <a:cs typeface="Arial" pitchFamily="34" charset="0"/>
              </a:rPr>
              <a:t>ТАБЕЛА 1(д) ОПШТИ ПОМОЋНИ БРОЈЕВИ ЗА ОБЛИК     </a:t>
            </a:r>
            <a:r>
              <a:rPr lang="sr-Latn-CS" sz="9600" b="1" dirty="0">
                <a:latin typeface="Arial" pitchFamily="34" charset="0"/>
                <a:cs typeface="Arial" pitchFamily="34" charset="0"/>
              </a:rPr>
              <a:t>(0...)</a:t>
            </a:r>
            <a:endParaRPr lang="en-US" sz="96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9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9600" b="1" dirty="0">
                <a:latin typeface="Arial" pitchFamily="34" charset="0"/>
                <a:cs typeface="Arial" pitchFamily="34" charset="0"/>
              </a:rPr>
              <a:t>Означавају облик или начин представљања докумената</a:t>
            </a:r>
            <a:br>
              <a:rPr lang="sr-Latn-CS" sz="9600" b="1" dirty="0">
                <a:latin typeface="Arial" pitchFamily="34" charset="0"/>
                <a:cs typeface="Arial" pitchFamily="34" charset="0"/>
              </a:rPr>
            </a:br>
            <a:r>
              <a:rPr lang="sr-Latn-CS" sz="9600" b="1" dirty="0">
                <a:latin typeface="Arial" pitchFamily="34" charset="0"/>
                <a:cs typeface="Arial" pitchFamily="34" charset="0"/>
              </a:rPr>
              <a:t>(0.0...)   Физичке карактеристике, производне и употребне карактеристике, допунска грађа итд.</a:t>
            </a:r>
            <a:r>
              <a:rPr lang="en-US" sz="96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sz="9600" b="1" dirty="0">
                <a:latin typeface="Arial" pitchFamily="34" charset="0"/>
                <a:cs typeface="Arial" pitchFamily="34" charset="0"/>
              </a:rPr>
              <a:t>(формална својства докумената)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i="1" dirty="0">
                <a:latin typeface="Arial" pitchFamily="34" charset="0"/>
                <a:cs typeface="Arial" pitchFamily="34" charset="0"/>
              </a:rPr>
              <a:t>Користе се као специјални помоћни</a:t>
            </a:r>
            <a:r>
              <a:rPr lang="en-US" sz="96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9600" i="1" dirty="0">
                <a:latin typeface="Arial" pitchFamily="34" charset="0"/>
                <a:cs typeface="Arial" pitchFamily="34" charset="0"/>
              </a:rPr>
              <a:t>бројеви са помоћним бројевима за облик (01)/(09), или као</a:t>
            </a:r>
            <a:r>
              <a:rPr lang="en-US" sz="96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9600" i="1" dirty="0">
                <a:latin typeface="Arial" pitchFamily="34" charset="0"/>
                <a:cs typeface="Arial" pitchFamily="34" charset="0"/>
              </a:rPr>
              <a:t>(0.0...) када се не бавимо посебним обликом документа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dirty="0">
                <a:latin typeface="Arial" pitchFamily="34" charset="0"/>
                <a:cs typeface="Arial" pitchFamily="34" charset="0"/>
              </a:rPr>
              <a:t>нпр. (038.021.6) Минијатурни речници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dirty="0">
                <a:latin typeface="Arial" pitchFamily="34" charset="0"/>
                <a:cs typeface="Arial" pitchFamily="34" charset="0"/>
              </a:rPr>
              <a:t>(0.021.6)  Минијатурни документи (уопште)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b="1" u="sng" dirty="0">
                <a:latin typeface="Arial" pitchFamily="34" charset="0"/>
                <a:cs typeface="Arial" pitchFamily="34" charset="0"/>
              </a:rPr>
              <a:t>Специјални помоћни бројеви</a:t>
            </a:r>
            <a:endParaRPr lang="en-US" sz="9600" u="sng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b="1" dirty="0">
                <a:latin typeface="Arial" pitchFamily="34" charset="0"/>
                <a:cs typeface="Arial" pitchFamily="34" charset="0"/>
              </a:rPr>
              <a:t>(0.02)  Документи према физичком, спољашњем облику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dirty="0">
                <a:latin typeface="Arial" pitchFamily="34" charset="0"/>
                <a:cs typeface="Arial" pitchFamily="34" charset="0"/>
              </a:rPr>
              <a:t>(0.021.6)   Минијатурна издања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r>
              <a:rPr lang="sr-Latn-CS" sz="9600" dirty="0">
                <a:latin typeface="Arial" pitchFamily="34" charset="0"/>
                <a:cs typeface="Arial" pitchFamily="34" charset="0"/>
              </a:rPr>
              <a:t>(0.023.552)  Документи на уштављеној кожи, пергаменту</a:t>
            </a:r>
            <a:endParaRPr lang="en-US" sz="96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br>
              <a:rPr lang="en-US" dirty="0"/>
            </a:b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3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928992" cy="5904656"/>
          </a:xfrm>
        </p:spPr>
        <p:txBody>
          <a:bodyPr>
            <a:normAutofit/>
          </a:bodyPr>
          <a:lstStyle/>
          <a:p>
            <a:r>
              <a:rPr lang="sr-Latn-CS" dirty="0">
                <a:latin typeface="Arial" pitchFamily="34" charset="0"/>
                <a:cs typeface="Arial" pitchFamily="34" charset="0"/>
              </a:rPr>
              <a:t>(0.025.2)   Илустровани документи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(0.026.2)   Публикације са непомичним корицама. Увезане. У кутији. Тврд повез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(0.027.6)   Луксузна, библиофилска издања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(0.028.3)   Оштећен</a:t>
            </a:r>
            <a:r>
              <a:rPr lang="x-none" dirty="0">
                <a:latin typeface="Arial" pitchFamily="34" charset="0"/>
                <a:cs typeface="Arial" pitchFamily="34" charset="0"/>
              </a:rPr>
              <a:t>и</a:t>
            </a:r>
            <a:r>
              <a:rPr lang="sr-Latn-CS" dirty="0">
                <a:latin typeface="Arial" pitchFamily="34" charset="0"/>
                <a:cs typeface="Arial" pitchFamily="34" charset="0"/>
              </a:rPr>
              <a:t> </a:t>
            </a:r>
            <a:r>
              <a:rPr lang="x-none" dirty="0">
                <a:latin typeface="Arial" pitchFamily="34" charset="0"/>
                <a:cs typeface="Arial" pitchFamily="34" charset="0"/>
              </a:rPr>
              <a:t>документи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b="1" dirty="0">
                <a:latin typeface="Arial" pitchFamily="34" charset="0"/>
                <a:cs typeface="Arial" pitchFamily="34" charset="0"/>
              </a:rPr>
              <a:t>(0.03)   Документи према начину настанка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(0.032)  Руком писани документи(аутографи, холограми). Рукописи. Сликовни документи(цртежи, слике)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(0.034.2)  Дигитални документи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(0.036)   Штампана документа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Latn-CS" dirty="0">
                <a:latin typeface="Arial" pitchFamily="34" charset="0"/>
                <a:cs typeface="Arial" pitchFamily="34" charset="0"/>
              </a:rPr>
              <a:t>(0.038)    Вишетомна дела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83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3B183546717B40A63ABFD17DDD5653" ma:contentTypeVersion="2" ma:contentTypeDescription="Create a new document." ma:contentTypeScope="" ma:versionID="5a74178bbf5025f031f263c393b63411">
  <xsd:schema xmlns:xsd="http://www.w3.org/2001/XMLSchema" xmlns:xs="http://www.w3.org/2001/XMLSchema" xmlns:p="http://schemas.microsoft.com/office/2006/metadata/properties" xmlns:ns2="20297ec7-c69a-4ab5-87bd-73d3d5b7b746" targetNamespace="http://schemas.microsoft.com/office/2006/metadata/properties" ma:root="true" ma:fieldsID="8dac6060365e536c36a2b2e97b6e574e" ns2:_="">
    <xsd:import namespace="20297ec7-c69a-4ab5-87bd-73d3d5b7b7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97ec7-c69a-4ab5-87bd-73d3d5b7b7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7DCA8B-C4BE-4E45-8489-77DEF1D989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297ec7-c69a-4ab5-87bd-73d3d5b7b7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812CAE-9BFE-4ACB-B6A5-EE52557893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C62465-0D62-42A1-B661-5A8CA0CC16D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3468</TotalTime>
  <Words>5051</Words>
  <Application>Microsoft Office PowerPoint</Application>
  <PresentationFormat>On-screen Show (4:3)</PresentationFormat>
  <Paragraphs>843</Paragraphs>
  <Slides>74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Equity</vt:lpstr>
      <vt:lpstr>КЛАСИФИКАЦИОНИ СИСТЕМИ</vt:lpstr>
      <vt:lpstr>PowerPoint Presentation</vt:lpstr>
      <vt:lpstr>ПОМОЋНЕ ТАБЛИЦЕ</vt:lpstr>
      <vt:lpstr>     ТАБЕЛА 1ц. ОПШТИ ПОМОЋНИ БРОЈЕВИ ЗА ЈЕЗИКЕ     =...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-04 Општи помоћни бројеви за односе, процесе и поступке </vt:lpstr>
      <vt:lpstr>PowerPoint Presentation</vt:lpstr>
      <vt:lpstr>PowerPoint Presentation</vt:lpstr>
      <vt:lpstr>Ознаке за абецедни ред  А/Z </vt:lpstr>
      <vt:lpstr>PowerPoint Presentation</vt:lpstr>
      <vt:lpstr>Сложени УДК број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ГЛАВНЕ ТАБЛИЦЕ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КЛАСИФИКАЦИОНИ СИСТЕМИ</dc:title>
  <dc:creator>Preparandija</dc:creator>
  <cp:lastModifiedBy>nn</cp:lastModifiedBy>
  <cp:revision>319</cp:revision>
  <dcterms:created xsi:type="dcterms:W3CDTF">2010-12-23T09:35:11Z</dcterms:created>
  <dcterms:modified xsi:type="dcterms:W3CDTF">2021-12-13T14:43:07Z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0x010100743B183546717B40A63ABFD17DDD5653</vt:lpwstr>
  </property>
</Properties>
</file>