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8" r:id="rId4"/>
    <p:sldId id="257" r:id="rId5"/>
    <p:sldId id="260" r:id="rId6"/>
    <p:sldId id="259" r:id="rId7"/>
    <p:sldId id="309" r:id="rId8"/>
    <p:sldId id="310" r:id="rId9"/>
    <p:sldId id="276" r:id="rId10"/>
    <p:sldId id="275" r:id="rId11"/>
    <p:sldId id="264" r:id="rId12"/>
    <p:sldId id="297" r:id="rId13"/>
    <p:sldId id="298" r:id="rId14"/>
    <p:sldId id="300" r:id="rId15"/>
    <p:sldId id="301" r:id="rId16"/>
    <p:sldId id="303" r:id="rId17"/>
    <p:sldId id="304" r:id="rId18"/>
    <p:sldId id="305" r:id="rId19"/>
    <p:sldId id="295" r:id="rId20"/>
    <p:sldId id="294" r:id="rId21"/>
    <p:sldId id="307" r:id="rId22"/>
    <p:sldId id="291" r:id="rId23"/>
    <p:sldId id="292" r:id="rId24"/>
    <p:sldId id="290" r:id="rId25"/>
    <p:sldId id="266" r:id="rId26"/>
    <p:sldId id="268" r:id="rId27"/>
    <p:sldId id="289" r:id="rId28"/>
    <p:sldId id="272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15" autoAdjust="0"/>
  </p:normalViewPr>
  <p:slideViewPr>
    <p:cSldViewPr snapToGrid="0">
      <p:cViewPr varScale="1">
        <p:scale>
          <a:sx n="121" d="100"/>
          <a:sy n="121" d="100"/>
        </p:scale>
        <p:origin x="1778" y="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B407-0344-4B7C-BCB7-77CEDF21E00A}" type="datetimeFigureOut">
              <a:rPr lang="en-US" smtClean="0"/>
              <a:t>24-May-26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909E-CF85-4747-8C78-320631629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59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B407-0344-4B7C-BCB7-77CEDF21E00A}" type="datetimeFigureOut">
              <a:rPr lang="en-US" smtClean="0"/>
              <a:t>24-May-26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909E-CF85-4747-8C78-320631629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96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B407-0344-4B7C-BCB7-77CEDF21E00A}" type="datetimeFigureOut">
              <a:rPr lang="en-US" smtClean="0"/>
              <a:t>24-May-26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909E-CF85-4747-8C78-320631629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30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B407-0344-4B7C-BCB7-77CEDF21E00A}" type="datetimeFigureOut">
              <a:rPr lang="en-US" smtClean="0"/>
              <a:t>24-May-26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909E-CF85-4747-8C78-320631629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95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B407-0344-4B7C-BCB7-77CEDF21E00A}" type="datetimeFigureOut">
              <a:rPr lang="en-US" smtClean="0"/>
              <a:t>24-May-26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909E-CF85-4747-8C78-320631629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66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B407-0344-4B7C-BCB7-77CEDF21E00A}" type="datetimeFigureOut">
              <a:rPr lang="en-US" smtClean="0"/>
              <a:t>24-May-26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909E-CF85-4747-8C78-320631629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48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B407-0344-4B7C-BCB7-77CEDF21E00A}" type="datetimeFigureOut">
              <a:rPr lang="en-US" smtClean="0"/>
              <a:t>24-May-26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909E-CF85-4747-8C78-320631629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64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B407-0344-4B7C-BCB7-77CEDF21E00A}" type="datetimeFigureOut">
              <a:rPr lang="en-US" smtClean="0"/>
              <a:t>24-May-26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909E-CF85-4747-8C78-320631629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05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B407-0344-4B7C-BCB7-77CEDF21E00A}" type="datetimeFigureOut">
              <a:rPr lang="en-US" smtClean="0"/>
              <a:t>24-May-26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909E-CF85-4747-8C78-320631629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9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B407-0344-4B7C-BCB7-77CEDF21E00A}" type="datetimeFigureOut">
              <a:rPr lang="en-US" smtClean="0"/>
              <a:t>24-May-26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909E-CF85-4747-8C78-320631629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2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B407-0344-4B7C-BCB7-77CEDF21E00A}" type="datetimeFigureOut">
              <a:rPr lang="en-US" smtClean="0"/>
              <a:t>24-May-26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909E-CF85-4747-8C78-320631629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54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6B407-0344-4B7C-BCB7-77CEDF21E00A}" type="datetimeFigureOut">
              <a:rPr lang="en-US" smtClean="0"/>
              <a:t>24-May-26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0909E-CF85-4747-8C78-320631629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2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s.ac.rs/index.php/component/jdownloads/send/59-erazmus-ka1/409-ka131-erasmus-mobility-agreement-traineeship" TargetMode="External"/><Relationship Id="rId7" Type="http://schemas.openxmlformats.org/officeDocument/2006/relationships/image" Target="../media/image1.jpeg"/><Relationship Id="rId2" Type="http://schemas.openxmlformats.org/officeDocument/2006/relationships/hyperlink" Target="https://www.uns.ac.rs/index.php/component/jdownloads/send/59-erazmus-ka1/408-131-erasmus-mobility-agreement-studie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hyperlink" Target="https://www.uns.ac.rs/index.php/component/jdownloads/send/59-erazmus-ka1/407-ka131-pripradnost-ciljnim-grupama-inkluzija" TargetMode="External"/><Relationship Id="rId4" Type="http://schemas.openxmlformats.org/officeDocument/2006/relationships/hyperlink" Target="https://www.uns.ac.rs/index.php/component/jdownloads/send/59-erazmus-ka1/340-saglasnost-podaci-o-licnosti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sbeneficaireserasmu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6800" y="44624"/>
            <a:ext cx="4267200" cy="1250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375" y="3146874"/>
            <a:ext cx="8001000" cy="1470025"/>
          </a:xfrm>
        </p:spPr>
        <p:txBody>
          <a:bodyPr>
            <a:normAutofit fontScale="90000"/>
          </a:bodyPr>
          <a:lstStyle/>
          <a:p>
            <a:r>
              <a:rPr lang="sr-Cyrl-RS" sz="3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ЕРАЗМУС + КА</a:t>
            </a:r>
            <a:r>
              <a:rPr lang="en-IE" sz="3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131</a:t>
            </a:r>
            <a:br>
              <a:rPr lang="sr-Cyrl-RS" sz="3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sr-Cyrl-R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ЈАВНИ ПОЗИВ</a:t>
            </a:r>
            <a:br>
              <a:rPr lang="sr-Cyrl-R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br>
              <a:rPr lang="sr-Cyrl-RS" sz="3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sr-Cyrl-RS" sz="27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ОДЛАЗНА МОБИЛНОСТ – СТУДЕНТИ</a:t>
            </a:r>
            <a:br>
              <a:rPr lang="sr-Cyrl-RS" sz="27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br>
              <a:rPr lang="sr-Cyrl-RS" sz="27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sr-Cyrl-R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СВРХА - УЧЕЊЕ </a:t>
            </a:r>
            <a:br>
              <a:rPr lang="en-IE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sr-Cyrl-R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СВРХА - СТРУЧНА ПРАКСА </a:t>
            </a:r>
            <a:br>
              <a:rPr lang="sr-Cyrl-RS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br>
              <a:rPr lang="sr-Cyrl-RS" sz="3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endParaRPr lang="en-IE" sz="3600" b="1" i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29058"/>
            <a:ext cx="6400800" cy="1849760"/>
          </a:xfrm>
        </p:spPr>
        <p:txBody>
          <a:bodyPr>
            <a:noAutofit/>
          </a:bodyPr>
          <a:lstStyle/>
          <a:p>
            <a:r>
              <a:rPr lang="sr-Cyrl-RS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ПЕДАГОШКИ ФАКУЛТЕТ У СОМБОРУ</a:t>
            </a:r>
          </a:p>
          <a:p>
            <a:endParaRPr lang="en-IE" sz="1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IE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XII V - XXIX V MMXXVI   (</a:t>
            </a:r>
            <a:r>
              <a:rPr lang="sr-Cyrl-RS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учење)</a:t>
            </a:r>
          </a:p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XII V - V VI MMXXVI</a:t>
            </a:r>
            <a:r>
              <a:rPr lang="sr-Cyrl-RS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(пракса)</a:t>
            </a:r>
            <a:endParaRPr lang="en-US" sz="1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sr-Cyrl-RS" sz="1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sr-Cyrl-RS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Младен Суботић и Данијела Петровић</a:t>
            </a:r>
          </a:p>
          <a:p>
            <a:r>
              <a:rPr lang="sr-Cyrl-RS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Еразмус + координатори</a:t>
            </a:r>
          </a:p>
          <a:p>
            <a:endParaRPr lang="en-IE" sz="1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en-IE" sz="1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AutoShape 2" descr="Image result for logo pedagoskog fakulteta u somboru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1028" name="Picture 4" descr="Image result for logo pedagoskog fakulteta u sombor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4626"/>
            <a:ext cx="1336104" cy="133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70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sbeneficaireserasmu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4088" y="56803"/>
            <a:ext cx="3714750" cy="923925"/>
          </a:xfrm>
          <a:prstGeom prst="rect">
            <a:avLst/>
          </a:prstGeom>
        </p:spPr>
      </p:pic>
      <p:pic>
        <p:nvPicPr>
          <p:cNvPr id="4" name="Picture 3" descr="Image result for logo pedagoskog fakulteta u sombor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192307" cy="119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99792" y="6093296"/>
            <a:ext cx="39388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000" dirty="0">
                <a:solidFill>
                  <a:schemeClr val="tx2"/>
                </a:solidFill>
                <a:latin typeface="Comic Sans MS" panose="030F0702030302020204" pitchFamily="66" charset="0"/>
              </a:rPr>
              <a:t>https://www.saveti.rs/prevoz-putnika-iz-beograda-do-rijeke/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54358" y="457508"/>
            <a:ext cx="1593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РИЈЕКА</a:t>
            </a:r>
            <a:endParaRPr lang="en-IE" sz="2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 descr="Kombi prevoz Beograd Rijek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98" y="1665312"/>
            <a:ext cx="8985515" cy="421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237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sbeneficaireserasmu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4088" y="56803"/>
            <a:ext cx="3714750" cy="923925"/>
          </a:xfrm>
          <a:prstGeom prst="rect">
            <a:avLst/>
          </a:prstGeom>
        </p:spPr>
      </p:pic>
      <p:pic>
        <p:nvPicPr>
          <p:cNvPr id="5" name="Picture 4" descr="Image result for logo pedagoskog fakulteta u sombor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192307" cy="119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62339" y="519063"/>
            <a:ext cx="4530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СТУДИЈСКИ ПРОГРАМИ</a:t>
            </a:r>
            <a:endParaRPr lang="en-IE" sz="2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 descr="https://www.ufri.uniri.hr/files/struktura%20UFR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227359"/>
            <a:ext cx="6474265" cy="450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1840" y="6063099"/>
            <a:ext cx="26276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000" dirty="0">
                <a:solidFill>
                  <a:schemeClr val="tx2"/>
                </a:solidFill>
                <a:latin typeface="Comic Sans MS" panose="030F0702030302020204" pitchFamily="66" charset="0"/>
              </a:rPr>
              <a:t>https://www.ufri.uniri.hr/hr/studiji.html</a:t>
            </a:r>
          </a:p>
        </p:txBody>
      </p:sp>
    </p:spTree>
    <p:extLst>
      <p:ext uri="{BB962C8B-B14F-4D97-AF65-F5344CB8AC3E}">
        <p14:creationId xmlns:p14="http://schemas.microsoft.com/office/powerpoint/2010/main" val="308352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sbeneficaireserasmu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4088" y="56803"/>
            <a:ext cx="3714750" cy="923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6150" y="44624"/>
            <a:ext cx="5704969" cy="1143000"/>
          </a:xfrm>
        </p:spPr>
        <p:txBody>
          <a:bodyPr>
            <a:normAutofit/>
          </a:bodyPr>
          <a:lstStyle/>
          <a:p>
            <a:r>
              <a:rPr lang="sr-Cyrl-RS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ПАРТНЕРСКА</a:t>
            </a:r>
            <a:br>
              <a:rPr lang="sr-Cyrl-RS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sr-Cyrl-RS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ИНСТИТУЦИЈА</a:t>
            </a:r>
            <a:endParaRPr lang="en-IE" sz="2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846" y="1268760"/>
            <a:ext cx="8827318" cy="4525963"/>
          </a:xfrm>
        </p:spPr>
        <p:txBody>
          <a:bodyPr>
            <a:normAutofit/>
          </a:bodyPr>
          <a:lstStyle/>
          <a:p>
            <a:r>
              <a:rPr lang="sr-Cyrl-RS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ФАТИХ СУЛТАН МЕХМЕТ ВАКИФ УНИВЕРЗИТЕТ, ИСТАНБУЛ,ТУРСКА</a:t>
            </a:r>
          </a:p>
          <a:p>
            <a:r>
              <a:rPr lang="sr-Cyrl-RS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Педагошки факултет</a:t>
            </a:r>
          </a:p>
          <a:p>
            <a:endParaRPr lang="sr-Cyrl-RS" sz="20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en-IE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en-IE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 descr="Image result for logo pedagoskog fakulteta u sombor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192307" cy="119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23728" y="2492896"/>
          <a:ext cx="5040560" cy="1046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4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3884">
                <a:tc>
                  <a:txBody>
                    <a:bodyPr/>
                    <a:lstStyle/>
                    <a:p>
                      <a:endParaRPr lang="en-IE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Comic Sans MS" panose="030F0702030302020204" pitchFamily="66" charset="0"/>
                        </a:rPr>
                        <a:t>Студенти</a:t>
                      </a:r>
                      <a:endParaRPr lang="en-IE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2595">
                <a:tc>
                  <a:txBody>
                    <a:bodyPr/>
                    <a:lstStyle/>
                    <a:p>
                      <a:pPr algn="ctr"/>
                      <a:r>
                        <a:rPr lang="sr-Cyrl-RS" b="0" dirty="0">
                          <a:solidFill>
                            <a:schemeClr val="tx2"/>
                          </a:solidFill>
                          <a:latin typeface="Comic Sans MS" panose="030F0702030302020204" pitchFamily="66" charset="0"/>
                        </a:rPr>
                        <a:t>Одлазна мобилност</a:t>
                      </a:r>
                      <a:endParaRPr lang="en-IE" b="0" dirty="0">
                        <a:solidFill>
                          <a:schemeClr val="tx2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5 месеци</a:t>
                      </a:r>
                    </a:p>
                    <a:p>
                      <a:pPr algn="ctr"/>
                      <a:r>
                        <a:rPr lang="sr-Cyrl-RS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(основне студије)</a:t>
                      </a:r>
                      <a:endParaRPr lang="en-IE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59832" y="6463527"/>
            <a:ext cx="3264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900" dirty="0">
                <a:solidFill>
                  <a:schemeClr val="bg1"/>
                </a:solidFill>
                <a:latin typeface="Comic Sans MS" panose="030F0702030302020204" pitchFamily="66" charset="0"/>
              </a:rPr>
              <a:t>https://commons.wikimedia.org/</a:t>
            </a:r>
            <a:endParaRPr lang="sr-Cyrl-RS" sz="9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IE" sz="900" dirty="0">
                <a:solidFill>
                  <a:schemeClr val="bg1"/>
                </a:solidFill>
                <a:latin typeface="Comic Sans MS" panose="030F0702030302020204" pitchFamily="66" charset="0"/>
              </a:rPr>
              <a:t>wiki/</a:t>
            </a:r>
            <a:r>
              <a:rPr lang="en-IE" sz="9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File:Fakultet_za_odgojne_i_obrazovne_znanosti.jpg</a:t>
            </a:r>
            <a:endParaRPr lang="en-IE" sz="9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3641551"/>
            <a:ext cx="637222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49980" y="3645024"/>
            <a:ext cx="15183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Ректорат</a:t>
            </a:r>
          </a:p>
          <a:p>
            <a:r>
              <a:rPr lang="sr-Cyrl-RS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Универзитета</a:t>
            </a:r>
            <a:endParaRPr lang="en-IE" sz="16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65354" y="6525344"/>
            <a:ext cx="15151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000" dirty="0">
                <a:solidFill>
                  <a:schemeClr val="tx2"/>
                </a:solidFill>
                <a:latin typeface="Comic Sans MS" panose="030F0702030302020204" pitchFamily="66" charset="0"/>
              </a:rPr>
              <a:t>http://ipo.fsm.edu.tr/</a:t>
            </a:r>
          </a:p>
        </p:txBody>
      </p:sp>
    </p:spTree>
    <p:extLst>
      <p:ext uri="{BB962C8B-B14F-4D97-AF65-F5344CB8AC3E}">
        <p14:creationId xmlns:p14="http://schemas.microsoft.com/office/powerpoint/2010/main" val="3152860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7664" y="980728"/>
            <a:ext cx="5544616" cy="576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logosbeneficaireserasmus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64088" y="56803"/>
            <a:ext cx="3714750" cy="923925"/>
          </a:xfrm>
          <a:prstGeom prst="rect">
            <a:avLst/>
          </a:prstGeom>
        </p:spPr>
      </p:pic>
      <p:pic>
        <p:nvPicPr>
          <p:cNvPr id="4" name="Picture 3" descr="Image result for logo pedagoskog fakulteta u somboru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192307" cy="119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21463" y="6525344"/>
            <a:ext cx="15151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000" dirty="0">
                <a:solidFill>
                  <a:schemeClr val="tx2"/>
                </a:solidFill>
                <a:latin typeface="Comic Sans MS" panose="030F0702030302020204" pitchFamily="66" charset="0"/>
              </a:rPr>
              <a:t>http://ipo.fsm.edu.tr/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67421" y="260648"/>
            <a:ext cx="2159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ИСТАНБУЛ</a:t>
            </a:r>
            <a:endParaRPr lang="en-IE" sz="2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180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logo pedagoskog fakulteta u somboru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192307" cy="119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logosbeneficaireserasmus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64088" y="56803"/>
            <a:ext cx="3714750" cy="9239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0" y="945296"/>
            <a:ext cx="450683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</a:t>
            </a:r>
            <a:r>
              <a:rPr lang="en-IE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BA in Turkish Language Teaching</a:t>
            </a:r>
          </a:p>
          <a:p>
            <a:r>
              <a:rPr lang="en-IE" sz="1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SAMPLE COURSES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Introduction to Teaching Profession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Philosophy of Education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Education Technologies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Principles and Methods of Teaching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Child Literature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Approaches of Turkish Language Learning </a:t>
            </a:r>
            <a:endParaRPr lang="sr-Cyrl-RS" sz="16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sr-Cyrl-RS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and</a:t>
            </a:r>
            <a:r>
              <a:rPr lang="sr-Cyrl-RS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Teaching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Research Methods in Education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Curriculums of Turkish Education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Classroom Management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Moral and Ethics in Education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The Practices for Service to Community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Linguistics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Measurement and Evaluation in Education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Written Communication Skills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Oral Communication Skills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Practice of Teaching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Special Education and Inclusive Education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Teaching of Grammar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Theatre and Drama Application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Turkish Language Teaching as a Foreign</a:t>
            </a:r>
            <a:r>
              <a:rPr lang="sr-Cyrl-RS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</a:t>
            </a:r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Language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1210150"/>
            <a:ext cx="4360489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BA in Pre-School Teaching</a:t>
            </a:r>
          </a:p>
          <a:p>
            <a:r>
              <a:rPr lang="en-IE" sz="1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SAMPLE COURSES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Introduction to Education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Philosophy of Education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Introduction to Early Childhood Education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Child Health and First Aid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Education Sociology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Education Psychology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Early Childhood Development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Development and Education in Infancy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Social Work Services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Measurement and Evaluation in Education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Child Recognition and Evaluation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Early Childhood Learning Approaches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Ethics in Education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Classroom Management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Early Childhood Environmental Education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Child Mental Health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Early Childhood Literature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Character and Value Education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Special Education and Inclusive Education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Early Childhood Education Policies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62729" y="260648"/>
            <a:ext cx="2241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ПРОГРАМИ</a:t>
            </a:r>
            <a:endParaRPr lang="en-IE" sz="2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588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196752"/>
            <a:ext cx="4572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</a:t>
            </a:r>
            <a:r>
              <a:rPr lang="en-IE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BA in Psychological </a:t>
            </a:r>
            <a:r>
              <a:rPr lang="en-IE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Counseling</a:t>
            </a:r>
            <a:r>
              <a:rPr lang="en-IE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&amp; Guidance</a:t>
            </a:r>
          </a:p>
          <a:p>
            <a:r>
              <a:rPr lang="en-IE" sz="1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SAMPLE COURSES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Introduction to Education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Introduction to Psychology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Cultural Anthropology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Philosophy of Education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Teaching Technologies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Developmental Psychology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Physiological Psychology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Family </a:t>
            </a:r>
            <a:r>
              <a:rPr lang="en-IE" sz="16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Counseling</a:t>
            </a:r>
            <a:endParaRPr lang="en-IE" sz="16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Teaching Principles and Methods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Learning Psychology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Social Psychology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Service Practices for Society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Theories of Personality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Life Cycles and Adaptation Issues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Character and Value Training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Post Traumatic </a:t>
            </a:r>
            <a:r>
              <a:rPr lang="en-IE" sz="16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Counseling</a:t>
            </a:r>
            <a:endParaRPr lang="en-IE" sz="16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</a:t>
            </a:r>
            <a:r>
              <a:rPr lang="en-IE" sz="16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Behavior</a:t>
            </a:r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Disorders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Psychological Tests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Principles and Techniques of </a:t>
            </a:r>
            <a:r>
              <a:rPr lang="en-IE" sz="16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Counseling</a:t>
            </a:r>
            <a:endParaRPr lang="en-IE" sz="16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Psychological </a:t>
            </a:r>
            <a:r>
              <a:rPr lang="en-IE" sz="16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Counseling</a:t>
            </a:r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Theories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0" y="1057954"/>
            <a:ext cx="4616970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</a:t>
            </a:r>
            <a:r>
              <a:rPr lang="en-IE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BA in Arabic Language Teaching</a:t>
            </a:r>
          </a:p>
          <a:p>
            <a:r>
              <a:rPr lang="en-IE" sz="1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SAMPLE COURSES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Introduction to Teaching Profession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Psychology of Education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Arabic Structure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Sociology of Education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Philosophy of Education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Approaches of Arabic Language Learning and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Teaching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Arabic Literature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Comparative Grammar of Arabic and Turkish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Translation from Arabic into Turkish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Education Technologies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Linguistics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Teaching Arabic Language Skills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Translation from Turkish into Arabic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Acquisition of Language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Moral and Ethics in Education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Classroom Management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Arabic Dialects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Teaching Foreign Language to Children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Professional Arabic</a:t>
            </a:r>
          </a:p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Special Education and Inclusive Education</a:t>
            </a:r>
          </a:p>
        </p:txBody>
      </p:sp>
      <p:pic>
        <p:nvPicPr>
          <p:cNvPr id="4" name="Picture 3" descr="logosbeneficaireserasmu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4088" y="56803"/>
            <a:ext cx="3714750" cy="923925"/>
          </a:xfrm>
          <a:prstGeom prst="rect">
            <a:avLst/>
          </a:prstGeom>
        </p:spPr>
      </p:pic>
      <p:pic>
        <p:nvPicPr>
          <p:cNvPr id="5" name="Picture 4" descr="Image result for logo pedagoskog fakulteta u sombor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192307" cy="119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62729" y="260648"/>
            <a:ext cx="2241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ПРОГРАМИ</a:t>
            </a:r>
            <a:endParaRPr lang="en-IE" sz="2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240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sbeneficaireserasmu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4088" y="56803"/>
            <a:ext cx="3714750" cy="923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578" y="116632"/>
            <a:ext cx="5861222" cy="1143000"/>
          </a:xfrm>
        </p:spPr>
        <p:txBody>
          <a:bodyPr>
            <a:normAutofit/>
          </a:bodyPr>
          <a:lstStyle/>
          <a:p>
            <a:r>
              <a:rPr lang="sr-Cyrl-RS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ПАРТНЕРСКА</a:t>
            </a:r>
            <a:br>
              <a:rPr lang="sr-Cyrl-RS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sr-Cyrl-RS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ИНСТИТУЦИЈА</a:t>
            </a:r>
            <a:endParaRPr lang="en-IE" sz="2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>
            <a:normAutofit/>
          </a:bodyPr>
          <a:lstStyle/>
          <a:p>
            <a:r>
              <a:rPr lang="sr-Cyrl-RS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УНИВЕРЗИТЕТ У ЉУБЉАНИ, СЛОВЕНИЈА</a:t>
            </a:r>
          </a:p>
          <a:p>
            <a:endParaRPr lang="en-IE" sz="20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sr-Cyrl-RS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Педагошки факултет</a:t>
            </a:r>
            <a:endParaRPr lang="en-I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 descr="Image result for logo pedagoskog fakulteta u sombor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192307" cy="119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63688" y="2490088"/>
          <a:ext cx="576064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IE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Comic Sans MS" panose="030F0702030302020204" pitchFamily="66" charset="0"/>
                        </a:rPr>
                        <a:t>Студенти</a:t>
                      </a:r>
                      <a:endParaRPr lang="en-IE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solidFill>
                            <a:schemeClr val="tx2"/>
                          </a:solidFill>
                          <a:latin typeface="Comic Sans MS" panose="030F0702030302020204" pitchFamily="66" charset="0"/>
                        </a:rPr>
                        <a:t>Одлазна мобилност</a:t>
                      </a:r>
                      <a:endParaRPr lang="en-IE" dirty="0">
                        <a:solidFill>
                          <a:schemeClr val="tx2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5 месеци</a:t>
                      </a:r>
                      <a:endParaRPr lang="en-IE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IE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(</a:t>
                      </a:r>
                      <a:r>
                        <a:rPr lang="sr-Cyrl-RS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основне и мастер студије</a:t>
                      </a:r>
                      <a:r>
                        <a:rPr lang="sr-Cyrl-RS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)</a:t>
                      </a:r>
                      <a:endParaRPr lang="en-IE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47664" y="6582544"/>
            <a:ext cx="59666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000" dirty="0">
                <a:solidFill>
                  <a:schemeClr val="tx2"/>
                </a:solidFill>
                <a:latin typeface="Comic Sans MS" panose="030F0702030302020204" pitchFamily="66" charset="0"/>
              </a:rPr>
              <a:t>https://www.dijaskisvet.si/studentski-podiplomski/organizacija/pedagoska-fakulteta-ljubljana/</a:t>
            </a:r>
          </a:p>
        </p:txBody>
      </p:sp>
      <p:pic>
        <p:nvPicPr>
          <p:cNvPr id="11266" name="Picture 2" descr="https://www.dijaskisvet.si/wp-content/uploads/2013/03/PeFLJ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6420" y="3539388"/>
            <a:ext cx="5439876" cy="298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696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sbeneficaireserasmu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4088" y="56803"/>
            <a:ext cx="3714750" cy="923925"/>
          </a:xfrm>
          <a:prstGeom prst="rect">
            <a:avLst/>
          </a:prstGeom>
        </p:spPr>
      </p:pic>
      <p:pic>
        <p:nvPicPr>
          <p:cNvPr id="4" name="Picture 3" descr="Image result for logo pedagoskog fakulteta u sombor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192307" cy="119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672" y="6093296"/>
            <a:ext cx="58785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000" dirty="0">
                <a:solidFill>
                  <a:schemeClr val="tx2"/>
                </a:solidFill>
                <a:latin typeface="Comic Sans MS" panose="030F0702030302020204" pitchFamily="66" charset="0"/>
              </a:rPr>
              <a:t>https://www.viator.com/Ljubljana-tourism/How-to-Spend-2-Days-in-Ljubljana/d5257-t27471/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54358" y="529516"/>
            <a:ext cx="2148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ЉУБЉАНА</a:t>
            </a:r>
            <a:endParaRPr lang="en-IE" sz="2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2290" name="Picture 2" descr="How to Spend 2 Days in Ljubljana - 2023 Travel Recommendations | Tours,  Trips &amp; Tickets | Vi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1" y="1678191"/>
            <a:ext cx="6483002" cy="432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564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412776"/>
            <a:ext cx="87129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ОСНОВНЕ СТУДИЈЕ</a:t>
            </a:r>
          </a:p>
          <a:p>
            <a:endParaRPr lang="en-IE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Разредна настава</a:t>
            </a:r>
            <a:endParaRPr lang="en-IE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Социјална педагогија</a:t>
            </a:r>
            <a:endParaRPr lang="en-IE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Специјална и рехабилитацијска педагогија</a:t>
            </a:r>
            <a:endParaRPr lang="en-IE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Логопедија и сурдо-педагогија</a:t>
            </a:r>
            <a:endParaRPr lang="en-IE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Предшколско васпитање</a:t>
            </a:r>
            <a:endParaRPr lang="en-IE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Ликовна педагогија</a:t>
            </a:r>
            <a:endParaRPr lang="en-IE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Двопредметна настава</a:t>
            </a:r>
            <a:endParaRPr lang="en-IE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sr-Cyrl-RS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sr-Cyrl-R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МАСТЕР СТУДИЈЕ</a:t>
            </a:r>
          </a:p>
          <a:p>
            <a:endParaRPr lang="sr-Cyrl-RS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Методике</a:t>
            </a:r>
            <a:r>
              <a:rPr lang="en-IE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r-Cyrl-R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(Разредна настава, Ликовна педагогија, Двопредметна настава)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Логопедија и сурдо-педагогија</a:t>
            </a:r>
            <a:endParaRPr lang="en-IE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Социјална педагогија</a:t>
            </a:r>
            <a:endParaRPr lang="en-IE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Специјална и рехабилитацијска педагогија</a:t>
            </a:r>
            <a:endParaRPr lang="en-IE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en-IE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 descr="logosbeneficaireserasmu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4088" y="56803"/>
            <a:ext cx="3714750" cy="923925"/>
          </a:xfrm>
          <a:prstGeom prst="rect">
            <a:avLst/>
          </a:prstGeom>
        </p:spPr>
      </p:pic>
      <p:pic>
        <p:nvPicPr>
          <p:cNvPr id="7" name="Picture 6" descr="Image result for logo pedagoskog fakulteta u sombor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192307" cy="119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62339" y="519063"/>
            <a:ext cx="4530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СТУДИЈСКИ ПРОГРАМИ</a:t>
            </a:r>
            <a:endParaRPr lang="en-IE" sz="2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924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41425" y="19605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Image result for logo pedagoskog fakulteta u somboru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192307" cy="119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gosbeneficaireserasmus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64088" y="56803"/>
            <a:ext cx="3714750" cy="923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8859" y="257155"/>
            <a:ext cx="30812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ПАРТНЕРСКА </a:t>
            </a:r>
          </a:p>
          <a:p>
            <a:r>
              <a:rPr lang="sr-Cyrl-RS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ИНСТИТУЦИЈА </a:t>
            </a:r>
            <a:endParaRPr lang="en-IE" sz="2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763688" y="2420888"/>
          <a:ext cx="576064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IE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Comic Sans MS" panose="030F0702030302020204" pitchFamily="66" charset="0"/>
                        </a:rPr>
                        <a:t>Студенти</a:t>
                      </a:r>
                      <a:endParaRPr lang="en-IE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solidFill>
                            <a:schemeClr val="tx2"/>
                          </a:solidFill>
                          <a:latin typeface="Comic Sans MS" panose="030F0702030302020204" pitchFamily="66" charset="0"/>
                        </a:rPr>
                        <a:t>Одлазна мобилност</a:t>
                      </a:r>
                      <a:endParaRPr lang="en-IE" dirty="0">
                        <a:solidFill>
                          <a:schemeClr val="tx2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5 месеци</a:t>
                      </a:r>
                      <a:endParaRPr lang="en-IE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IE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(</a:t>
                      </a:r>
                      <a:r>
                        <a:rPr lang="sr-Cyrl-RS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основне и мастер студије</a:t>
                      </a:r>
                      <a:r>
                        <a:rPr lang="sr-Cyrl-RS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)</a:t>
                      </a:r>
                      <a:endParaRPr lang="en-IE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7544" y="1405225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УНИВЕРЗИТЕТ У ХУЕЛВИ, ХУЕЛВА, ШПАНИЈА</a:t>
            </a:r>
          </a:p>
          <a:p>
            <a:r>
              <a:rPr lang="en-IE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sr-Cyrl-RS" sz="20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Факултет за образовне, психолошке и спортске науке</a:t>
            </a:r>
            <a:endParaRPr lang="en-IE" sz="20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3501008"/>
            <a:ext cx="5745491" cy="312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59632" y="6597352"/>
            <a:ext cx="67024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000" dirty="0">
                <a:solidFill>
                  <a:schemeClr val="tx2"/>
                </a:solidFill>
                <a:latin typeface="Comic Sans MS" panose="030F0702030302020204" pitchFamily="66" charset="0"/>
              </a:rPr>
              <a:t>https://www.uhu.es/infraestructura/planimetria-uhu/planos-por-edificio/facultad-de-ciencias-empresariales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2160" y="3492297"/>
            <a:ext cx="15183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Ректорат</a:t>
            </a:r>
          </a:p>
          <a:p>
            <a:r>
              <a:rPr lang="sr-Cyrl-RS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Универзитета</a:t>
            </a:r>
            <a:endParaRPr lang="en-IE" sz="16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613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83D39C0-F918-4F2D-95FB-21F523FC0E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9AE5DD-0CB7-40DD-B7E8-996068FB0D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699"/>
          <a:stretch/>
        </p:blipFill>
        <p:spPr>
          <a:xfrm>
            <a:off x="-744569" y="1408508"/>
            <a:ext cx="9793154" cy="51993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458260-44E5-48D9-BE52-FF20BEECEBF8}"/>
              </a:ext>
            </a:extLst>
          </p:cNvPr>
          <p:cNvSpPr txBox="1"/>
          <p:nvPr/>
        </p:nvSpPr>
        <p:spPr>
          <a:xfrm>
            <a:off x="3795068" y="6580449"/>
            <a:ext cx="39438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http://www.pef.uns.ac.rs/</a:t>
            </a:r>
          </a:p>
        </p:txBody>
      </p:sp>
      <p:pic>
        <p:nvPicPr>
          <p:cNvPr id="6" name="Picture 5" descr="logosbeneficaireserasmus.jpg">
            <a:extLst>
              <a:ext uri="{FF2B5EF4-FFF2-40B4-BE49-F238E27FC236}">
                <a16:creationId xmlns:a16="http://schemas.microsoft.com/office/drawing/2014/main" id="{14214EDF-C8FD-4523-8C6C-512DB4FE86C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36096" y="40327"/>
            <a:ext cx="3714750" cy="923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13D16D-AE1A-4631-A5DC-095A8CEEC79D}"/>
              </a:ext>
            </a:extLst>
          </p:cNvPr>
          <p:cNvSpPr txBox="1"/>
          <p:nvPr/>
        </p:nvSpPr>
        <p:spPr>
          <a:xfrm>
            <a:off x="1835696" y="183925"/>
            <a:ext cx="53511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WEBSITE </a:t>
            </a:r>
          </a:p>
          <a:p>
            <a:pPr algn="ctr"/>
            <a:r>
              <a:rPr lang="sr-Cyrl-RS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ПЕДАГОШКОГ ФАКУЛТЕТА  </a:t>
            </a:r>
          </a:p>
          <a:p>
            <a:pPr algn="ctr"/>
            <a:r>
              <a:rPr lang="sr-Cyrl-RS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r-Cyrl-R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НАСЛОВНА СТРАНИЦА</a:t>
            </a:r>
            <a:endParaRPr lang="en-IE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 descr="Image result for logo pedagoskog fakulteta u somboru">
            <a:extLst>
              <a:ext uri="{FF2B5EF4-FFF2-40B4-BE49-F238E27FC236}">
                <a16:creationId xmlns:a16="http://schemas.microsoft.com/office/drawing/2014/main" id="{194B2A70-C2A8-4C9F-959D-D507A93BA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777" y="56803"/>
            <a:ext cx="1192307" cy="119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214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41425" y="19605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Image result for logo pedagoskog fakulteta u somboru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192307" cy="119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gosbeneficaireserasmus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64088" y="56803"/>
            <a:ext cx="3714750" cy="923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19872" y="476672"/>
            <a:ext cx="1649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ХУЕЛВА</a:t>
            </a:r>
            <a:endParaRPr lang="en-IE" sz="2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912769" cy="518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82912" y="6525344"/>
            <a:ext cx="57134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000" dirty="0">
                <a:solidFill>
                  <a:schemeClr val="tx2"/>
                </a:solidFill>
                <a:latin typeface="Comic Sans MS" panose="030F0702030302020204" pitchFamily="66" charset="0"/>
              </a:rPr>
              <a:t>https://en.wikipedia.org/wiki/Huelva#/media/File:Catedral_de_Huelva_2005-Julio_033.jpg</a:t>
            </a:r>
          </a:p>
        </p:txBody>
      </p:sp>
    </p:spTree>
    <p:extLst>
      <p:ext uri="{BB962C8B-B14F-4D97-AF65-F5344CB8AC3E}">
        <p14:creationId xmlns:p14="http://schemas.microsoft.com/office/powerpoint/2010/main" val="1065994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268760"/>
            <a:ext cx="87129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ОСНОВНЕ СТУДИЈЕ</a:t>
            </a:r>
          </a:p>
          <a:p>
            <a:endParaRPr lang="en-IE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Разредна настава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Предшколско васпитање и образовање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Физичка активност и спортске науке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Социјална педагогија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Психологија</a:t>
            </a:r>
            <a:endParaRPr lang="en-IE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sr-Cyrl-RS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sr-Cyrl-R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МАСТЕР СТУДИЈЕ</a:t>
            </a:r>
          </a:p>
          <a:p>
            <a:endParaRPr lang="sr-Cyrl-RS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Методика физичког образовања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Методика страних језика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Методика језика и књижевности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Методика у експерименталним, друштвеним и математичким наукама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Физичко образовање и спортске науке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Специјална едукација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Предметна настава (средње и средње стручне школе)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Иновације и лидерство у образовању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Психосоцијална интервенција у различитим контекстима</a:t>
            </a:r>
            <a:endParaRPr lang="sr-Cyrl-RS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Општа здравствена психологија</a:t>
            </a:r>
            <a:endParaRPr lang="en-IE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 descr="logosbeneficaireserasmu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4088" y="56803"/>
            <a:ext cx="3714750" cy="923925"/>
          </a:xfrm>
          <a:prstGeom prst="rect">
            <a:avLst/>
          </a:prstGeom>
        </p:spPr>
      </p:pic>
      <p:pic>
        <p:nvPicPr>
          <p:cNvPr id="7" name="Picture 6" descr="Image result for logo pedagoskog fakulteta u sombor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192307" cy="119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62339" y="519063"/>
            <a:ext cx="4530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СТУДИЈСКИ ПРОГРАМИ</a:t>
            </a:r>
            <a:endParaRPr lang="en-IE" sz="2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898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sbeneficaireserasmu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4088" y="56803"/>
            <a:ext cx="3714750" cy="9239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0034"/>
            <a:ext cx="8229600" cy="4525963"/>
          </a:xfrm>
        </p:spPr>
        <p:txBody>
          <a:bodyPr>
            <a:normAutofit/>
          </a:bodyPr>
          <a:lstStyle/>
          <a:p>
            <a:r>
              <a:rPr lang="sr-Cyrl-RS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СВЕУЧИЛИШТЕ ЈОСИПА ЈУРЈА ШТРОСМАЈЕРА, ОСИЈЕК</a:t>
            </a:r>
          </a:p>
          <a:p>
            <a:endParaRPr lang="en-IE" sz="20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sr-Cyrl-RS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Факултет за одгојне и образовне знаности</a:t>
            </a:r>
            <a:endParaRPr lang="en-I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 descr="Image result for logo pedagoskog fakulteta u sombor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192307" cy="119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156654"/>
              </p:ext>
            </p:extLst>
          </p:nvPr>
        </p:nvGraphicFramePr>
        <p:xfrm>
          <a:off x="1907704" y="2562096"/>
          <a:ext cx="5184576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IE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Comic Sans MS" panose="030F0702030302020204" pitchFamily="66" charset="0"/>
                        </a:rPr>
                        <a:t>Студенти</a:t>
                      </a:r>
                      <a:endParaRPr lang="en-IE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Одлазна мобилност</a:t>
                      </a:r>
                      <a:endParaRPr lang="en-I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 х 5 месеци</a:t>
                      </a:r>
                      <a:endParaRPr lang="en-IE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IE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(</a:t>
                      </a:r>
                      <a:r>
                        <a:rPr lang="sr-Cyrl-RS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1,</a:t>
                      </a:r>
                      <a:r>
                        <a:rPr lang="sr-Cyrl-RS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2 ниво)</a:t>
                      </a:r>
                      <a:endParaRPr lang="en-IE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47039" y="6582544"/>
            <a:ext cx="56332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https://hr.m.wikipedia.org/wiki/Datoteka:Fakultet_za_odgojne_i_obrazovne_znanosti.jpg/</a:t>
            </a:r>
          </a:p>
        </p:txBody>
      </p:sp>
      <p:pic>
        <p:nvPicPr>
          <p:cNvPr id="9218" name="Picture 2" descr="Datoteka:Fakultet za odgojne i obrazovne znanosti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9712" y="3645024"/>
            <a:ext cx="5083726" cy="298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BE435367-7002-4764-8085-E1BE1BD219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46638" y="253423"/>
            <a:ext cx="6240162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ПАРТНЕРСКА </a:t>
            </a:r>
          </a:p>
          <a:p>
            <a:r>
              <a:rPr lang="sr-Cyrl-RS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ИНСТИТУЦИЈА </a:t>
            </a:r>
            <a:endParaRPr lang="en-IE" sz="2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302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sbeneficaireserasmu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4088" y="56803"/>
            <a:ext cx="3714750" cy="923925"/>
          </a:xfrm>
          <a:prstGeom prst="rect">
            <a:avLst/>
          </a:prstGeom>
        </p:spPr>
      </p:pic>
      <p:pic>
        <p:nvPicPr>
          <p:cNvPr id="4" name="Picture 3" descr="Image result for logo pedagoskog fakulteta u sombor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192307" cy="119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3728" y="6093296"/>
            <a:ext cx="52341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https://sr.wikipedia.org/wiki/%D0%9E%D1%81%D0%B8%D1%98%D0%B5%D0%BA/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54358" y="529516"/>
            <a:ext cx="1646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ОСИЈЕК</a:t>
            </a:r>
            <a:endParaRPr lang="en-IE" sz="2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8194" name="Picture 2" descr="Осијек — Википедиј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241" y="1556792"/>
            <a:ext cx="7620000" cy="447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177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sbeneficaireserasmu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4088" y="56803"/>
            <a:ext cx="3714750" cy="923925"/>
          </a:xfrm>
          <a:prstGeom prst="rect">
            <a:avLst/>
          </a:prstGeom>
        </p:spPr>
      </p:pic>
      <p:pic>
        <p:nvPicPr>
          <p:cNvPr id="3" name="Picture 2" descr="Image result for logo pedagoskog fakulteta u sombor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192307" cy="119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62339" y="519063"/>
            <a:ext cx="4530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СТУДИЈСКИ ПРОГРАМИ</a:t>
            </a:r>
            <a:endParaRPr lang="en-IE" sz="2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1310809"/>
            <a:ext cx="897133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Integrirani</a:t>
            </a:r>
            <a:r>
              <a:rPr lang="en-IE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E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preddiplomski</a:t>
            </a:r>
            <a:r>
              <a:rPr lang="en-IE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E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IE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E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diplomski</a:t>
            </a:r>
            <a:r>
              <a:rPr lang="en-IE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E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sveučilišni</a:t>
            </a:r>
            <a:r>
              <a:rPr lang="en-IE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E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Učiteljski</a:t>
            </a:r>
            <a:r>
              <a:rPr lang="en-IE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E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studij</a:t>
            </a:r>
            <a:endParaRPr lang="en-IE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IE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Trajanje</a:t>
            </a:r>
            <a:r>
              <a:rPr lang="en-IE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E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studija</a:t>
            </a:r>
            <a:r>
              <a:rPr lang="en-IE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: 5 </a:t>
            </a:r>
            <a:r>
              <a:rPr lang="en-IE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godina</a:t>
            </a:r>
            <a:r>
              <a:rPr lang="en-IE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– 10 </a:t>
            </a:r>
            <a:r>
              <a:rPr lang="en-IE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semestara</a:t>
            </a:r>
            <a:r>
              <a:rPr lang="en-IE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(300 ECTS </a:t>
            </a:r>
            <a:r>
              <a:rPr lang="en-IE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bodova</a:t>
            </a:r>
            <a:r>
              <a:rPr lang="en-IE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) </a:t>
            </a:r>
          </a:p>
          <a:p>
            <a:r>
              <a:rPr lang="en-IE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Akademski</a:t>
            </a:r>
            <a:r>
              <a:rPr lang="en-IE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E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naziv</a:t>
            </a:r>
            <a:r>
              <a:rPr lang="en-IE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en-IE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Magistar</a:t>
            </a:r>
            <a:r>
              <a:rPr lang="en-IE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/</a:t>
            </a:r>
            <a:r>
              <a:rPr lang="en-IE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magistra</a:t>
            </a:r>
            <a:r>
              <a:rPr lang="en-IE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E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primarnoga</a:t>
            </a:r>
            <a:r>
              <a:rPr lang="en-IE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E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obrazovanja</a:t>
            </a:r>
            <a:r>
              <a:rPr lang="en-IE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(</a:t>
            </a:r>
            <a:r>
              <a:rPr lang="en-IE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mag.prim.educ</a:t>
            </a:r>
            <a:r>
              <a:rPr lang="en-IE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.)</a:t>
            </a:r>
            <a:endParaRPr lang="sr-Latn-RS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sr-Cyrl-RS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Preddiplomski</a:t>
            </a:r>
            <a:r>
              <a:rPr lang="en-IE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r-Latn-R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</a:t>
            </a:r>
            <a:r>
              <a:rPr lang="en-IE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veučilišni</a:t>
            </a:r>
            <a:r>
              <a:rPr lang="en-IE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r-Latn-R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</a:t>
            </a:r>
            <a:r>
              <a:rPr lang="en-IE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tudij</a:t>
            </a:r>
            <a:r>
              <a:rPr lang="sr-Latn-R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E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Ranoga</a:t>
            </a:r>
            <a:r>
              <a:rPr lang="en-IE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r-Latn-R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IE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r-Latn-R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</a:t>
            </a:r>
            <a:r>
              <a:rPr lang="en-IE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redškolskoga</a:t>
            </a:r>
            <a:r>
              <a:rPr lang="en-IE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r-Latn-R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o</a:t>
            </a:r>
            <a:r>
              <a:rPr lang="en-IE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dgoja</a:t>
            </a:r>
            <a:r>
              <a:rPr lang="en-IE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r-Latn-R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IE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r-Latn-R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o</a:t>
            </a:r>
            <a:r>
              <a:rPr lang="en-IE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brazovanja</a:t>
            </a:r>
            <a:endParaRPr lang="en-IE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sr-Latn-R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Trajanje studija: 3 godine – 6 semestara, (180 ECTS bodova)</a:t>
            </a:r>
          </a:p>
          <a:p>
            <a:r>
              <a:rPr lang="sr-Latn-R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Akademski naziv: Sveučilišni prvostupnik/prvostupnica ranoga i predškolskoga odgoja i obrazovanja (</a:t>
            </a:r>
            <a:r>
              <a:rPr lang="sr-Latn-RS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univ.bacc.praesc.educ.)</a:t>
            </a:r>
          </a:p>
          <a:p>
            <a:endParaRPr lang="en-IE" i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Diplomski</a:t>
            </a:r>
            <a:r>
              <a:rPr lang="en-IE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E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sveučilišni</a:t>
            </a:r>
            <a:r>
              <a:rPr lang="en-IE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E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studij</a:t>
            </a:r>
            <a:r>
              <a:rPr lang="en-IE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E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Ranoga</a:t>
            </a:r>
            <a:r>
              <a:rPr lang="en-IE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E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IE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E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predškolskog</a:t>
            </a:r>
            <a:r>
              <a:rPr lang="en-IE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E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odgoja</a:t>
            </a:r>
            <a:r>
              <a:rPr lang="en-IE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E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IE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E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obrazovanja</a:t>
            </a:r>
            <a:endParaRPr lang="en-IE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IE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Trajanje</a:t>
            </a:r>
            <a:r>
              <a:rPr lang="en-IE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E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studija</a:t>
            </a:r>
            <a:r>
              <a:rPr lang="en-IE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: 2 </a:t>
            </a:r>
            <a:r>
              <a:rPr lang="en-IE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godine</a:t>
            </a:r>
            <a:r>
              <a:rPr lang="en-IE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– 4 </a:t>
            </a:r>
            <a:r>
              <a:rPr lang="en-IE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semestra</a:t>
            </a:r>
            <a:r>
              <a:rPr lang="en-IE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(120 ECTS </a:t>
            </a:r>
            <a:r>
              <a:rPr lang="en-IE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bodova</a:t>
            </a:r>
            <a:r>
              <a:rPr lang="en-IE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</a:p>
          <a:p>
            <a:r>
              <a:rPr lang="en-IE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Akademski</a:t>
            </a:r>
            <a:r>
              <a:rPr lang="en-IE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E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naziv</a:t>
            </a:r>
            <a:r>
              <a:rPr lang="en-IE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en-IE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Magistar</a:t>
            </a:r>
            <a:r>
              <a:rPr lang="en-IE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/</a:t>
            </a:r>
            <a:r>
              <a:rPr lang="en-IE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magistra</a:t>
            </a:r>
            <a:r>
              <a:rPr lang="en-IE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E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ranoga</a:t>
            </a:r>
            <a:r>
              <a:rPr lang="en-IE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E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IE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E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predškolskog</a:t>
            </a:r>
            <a:r>
              <a:rPr lang="en-IE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E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odgoja</a:t>
            </a:r>
            <a:r>
              <a:rPr lang="en-IE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E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IE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E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obrazovanja</a:t>
            </a:r>
            <a:endParaRPr lang="en-IE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IE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IE" i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mag.praesc.educ</a:t>
            </a:r>
            <a:r>
              <a:rPr lang="en-IE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.)</a:t>
            </a:r>
            <a:endParaRPr lang="sr-Cyrl-RS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en-IE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Preddiplomski</a:t>
            </a:r>
            <a:r>
              <a:rPr lang="en-IE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E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sveučilišni</a:t>
            </a:r>
            <a:r>
              <a:rPr lang="en-IE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E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studij</a:t>
            </a:r>
            <a:r>
              <a:rPr lang="en-IE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E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Edukacijska</a:t>
            </a:r>
            <a:r>
              <a:rPr lang="en-IE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E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rehabilitacija</a:t>
            </a:r>
            <a:endParaRPr lang="sr-Latn-RS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Preddiplomski sveučilišni studij Logopedija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Diplomski sveučilišni studij Edukacijska rehabilitacija</a:t>
            </a:r>
            <a:endParaRPr lang="en-IE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en-IE" i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en-IE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en-IE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969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sbeneficaireserasmu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36096" y="56803"/>
            <a:ext cx="3714750" cy="923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6065" y="701824"/>
            <a:ext cx="6222732" cy="1143000"/>
          </a:xfrm>
        </p:spPr>
        <p:txBody>
          <a:bodyPr>
            <a:noAutofit/>
          </a:bodyPr>
          <a:lstStyle/>
          <a:p>
            <a:r>
              <a:rPr lang="en-IE" sz="2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ЈАВНИ ПОЗИВ ЗА </a:t>
            </a:r>
            <a:br>
              <a:rPr lang="en-IE" sz="2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n-IE" sz="2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ПРИЈАВУ КАНДИДАТА</a:t>
            </a:r>
            <a:br>
              <a:rPr lang="en-IE" sz="2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n-IE" sz="2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ЕРАЗМУС+ КА13</a:t>
            </a:r>
            <a:r>
              <a:rPr lang="sr-Cyrl-RS" sz="2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1</a:t>
            </a:r>
            <a:br>
              <a:rPr lang="sr-Cyrl-RS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br>
              <a:rPr lang="en-IE" sz="2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n-IE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ОДЛАЗНА МОБИЛНОСТ</a:t>
            </a:r>
            <a:br>
              <a:rPr lang="en-IE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endParaRPr lang="en-IE" sz="2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2187875"/>
            <a:ext cx="9108504" cy="4525963"/>
          </a:xfrm>
        </p:spPr>
        <p:txBody>
          <a:bodyPr>
            <a:normAutofit/>
          </a:bodyPr>
          <a:lstStyle/>
          <a:p>
            <a:r>
              <a:rPr lang="en-IE" sz="18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ТРАЈАЊЕ ЈАВНОГ ПОЗИВА (КОНКУРСА):</a:t>
            </a:r>
            <a:r>
              <a:rPr lang="en-IE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r-Cyrl-RS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r>
              <a:rPr lang="sr-Cyrl-RS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    </a:t>
            </a:r>
            <a:r>
              <a:rPr lang="sr-Cyrl-RS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12</a:t>
            </a:r>
            <a:r>
              <a:rPr lang="en-IE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. </a:t>
            </a:r>
            <a:r>
              <a:rPr lang="sr-Cyrl-RS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маја</a:t>
            </a:r>
            <a:r>
              <a:rPr lang="en-IE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 - </a:t>
            </a:r>
            <a:r>
              <a:rPr lang="sr-Cyrl-RS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29</a:t>
            </a:r>
            <a:r>
              <a:rPr lang="en-IE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. </a:t>
            </a:r>
            <a:r>
              <a:rPr lang="sr-Cyrl-RS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маја</a:t>
            </a:r>
            <a:r>
              <a:rPr lang="en-IE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 202</a:t>
            </a:r>
            <a:r>
              <a:rPr lang="sr-Cyrl-RS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  <a:r>
              <a:rPr lang="en-IE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r>
              <a:rPr lang="sr-Cyrl-RS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sr-Cyrl-RS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за учење </a:t>
            </a:r>
            <a:r>
              <a:rPr lang="sr-Cyrl-RS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и 12</a:t>
            </a:r>
            <a:r>
              <a:rPr lang="en-IE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. </a:t>
            </a:r>
            <a:r>
              <a:rPr lang="sr-Cyrl-RS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маја</a:t>
            </a:r>
            <a:r>
              <a:rPr lang="en-IE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 - </a:t>
            </a:r>
            <a:r>
              <a:rPr lang="sr-Cyrl-RS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r>
              <a:rPr lang="en-IE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. </a:t>
            </a:r>
            <a:r>
              <a:rPr lang="sr-Cyrl-RS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јуна</a:t>
            </a:r>
            <a:r>
              <a:rPr lang="en-IE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 202</a:t>
            </a:r>
            <a:r>
              <a:rPr lang="sr-Cyrl-RS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  <a:r>
              <a:rPr lang="en-IE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r>
              <a:rPr lang="sr-Cyrl-RS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sr-Cyrl-RS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за праксу</a:t>
            </a:r>
          </a:p>
          <a:p>
            <a:endParaRPr lang="en-IE" sz="18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en-IE" sz="18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РОК ЗА ПОДНОШЕЊЕ ПРИЈАВА:</a:t>
            </a:r>
            <a:r>
              <a:rPr lang="sr-Cyrl-RS" sz="18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sr-Cyrl-RS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петак</a:t>
            </a:r>
            <a:r>
              <a:rPr lang="en-IE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sr-Cyrl-RS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29</a:t>
            </a:r>
            <a:r>
              <a:rPr lang="en-IE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. </a:t>
            </a:r>
            <a:r>
              <a:rPr lang="sr-Cyrl-RS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мај</a:t>
            </a:r>
            <a:r>
              <a:rPr lang="en-IE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 202</a:t>
            </a:r>
            <a:r>
              <a:rPr lang="sr-Cyrl-RS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  <a:r>
              <a:rPr lang="en-IE" sz="1800" dirty="0">
                <a:solidFill>
                  <a:schemeClr val="accent1"/>
                </a:solidFill>
                <a:latin typeface="Comic Sans MS" panose="030F0702030302020204" pitchFamily="66" charset="0"/>
              </a:rPr>
              <a:t>.</a:t>
            </a:r>
            <a:r>
              <a:rPr lang="sr-Cyrl-RS" sz="18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sr-Cyrl-RS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23:59 ч. за учење</a:t>
            </a:r>
          </a:p>
          <a:p>
            <a:pPr marL="0" indent="0">
              <a:buNone/>
            </a:pPr>
            <a:r>
              <a:rPr lang="sr-Cyrl-RS" sz="1800" dirty="0">
                <a:solidFill>
                  <a:schemeClr val="accent1"/>
                </a:solidFill>
                <a:latin typeface="Comic Sans MS" panose="030F0702030302020204" pitchFamily="66" charset="0"/>
              </a:rPr>
              <a:t>                                                              </a:t>
            </a:r>
            <a:r>
              <a:rPr lang="ru-RU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петак, </a:t>
            </a:r>
            <a:r>
              <a:rPr lang="ru-RU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5. јун 2026. 23:59 ч. за праксу</a:t>
            </a:r>
            <a:endParaRPr lang="en-IE" sz="1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IE" sz="18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ПЕРИОД РЕАЛИЗАЦИЈЕ МОБИЛНОСТИ</a:t>
            </a:r>
            <a:r>
              <a:rPr lang="sr-Latn-RS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sr-Cyrl-RS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r-Cyrl-RS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  <a:r>
              <a:rPr lang="en-IE" sz="18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Планирана</a:t>
            </a:r>
            <a:r>
              <a:rPr lang="en-IE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E" sz="18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реализацијa</a:t>
            </a:r>
            <a:r>
              <a:rPr lang="en-IE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КА13</a:t>
            </a:r>
            <a:r>
              <a:rPr lang="sr-Cyrl-RS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en-IE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E" sz="18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мобилности</a:t>
            </a:r>
            <a:r>
              <a:rPr lang="en-IE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r-Cyrl-RS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у </a:t>
            </a:r>
            <a:r>
              <a:rPr lang="sr-Cyrl-RS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сврху учења </a:t>
            </a:r>
            <a:r>
              <a:rPr lang="en-IE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је</a:t>
            </a:r>
            <a:r>
              <a:rPr lang="en-IE" sz="18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sr-Cyrl-RS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зимски </a:t>
            </a:r>
            <a:r>
              <a:rPr lang="sr-Cyrl-RS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или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sr-Cyrl-RS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  </a:t>
            </a:r>
            <a:r>
              <a:rPr lang="sr-Cyrl-RS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летњи семестар 2026-2027</a:t>
            </a:r>
            <a:r>
              <a:rPr lang="sr-Cyrl-RS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. </a:t>
            </a:r>
            <a:r>
              <a:rPr lang="sr-Cyrl-RS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године. </a:t>
            </a:r>
            <a:r>
              <a:rPr lang="en-IE" sz="18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Планирана</a:t>
            </a:r>
            <a:r>
              <a:rPr lang="en-IE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E" sz="18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реализацијa</a:t>
            </a:r>
            <a:r>
              <a:rPr lang="en-IE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КА13</a:t>
            </a:r>
            <a:r>
              <a:rPr lang="sr-Cyrl-RS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1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r-Cyrl-RS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  <a:r>
              <a:rPr lang="en-IE" sz="18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мобилности</a:t>
            </a:r>
            <a:r>
              <a:rPr lang="en-IE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r-Cyrl-RS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у </a:t>
            </a:r>
            <a:r>
              <a:rPr lang="sr-Cyrl-RS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сврху праксе </a:t>
            </a:r>
            <a:r>
              <a:rPr lang="sr-Cyrl-RS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је </a:t>
            </a:r>
            <a:r>
              <a:rPr lang="ru-RU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зимски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или</a:t>
            </a:r>
            <a:r>
              <a:rPr lang="ru-RU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 летњи семестар 2026-2027.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  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године</a:t>
            </a:r>
            <a:r>
              <a:rPr lang="sr-Cyrl-RS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sr-Cyrl-RS" sz="1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IE" sz="18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ПРЕДВИЂЕНО ТРАЈАЊЕ МОБИЛНОСТИ</a:t>
            </a:r>
            <a:r>
              <a:rPr lang="sr-Latn-RS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: </a:t>
            </a:r>
            <a:endParaRPr lang="sr-Cyrl-RS" sz="1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r-Cyrl-RS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  <a:r>
              <a:rPr lang="en-IE" sz="18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Трајање</a:t>
            </a:r>
            <a:r>
              <a:rPr lang="en-IE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E" sz="18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мобилности</a:t>
            </a:r>
            <a:r>
              <a:rPr lang="en-IE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E" sz="18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треба</a:t>
            </a:r>
            <a:r>
              <a:rPr lang="en-IE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E" sz="18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да</a:t>
            </a:r>
            <a:r>
              <a:rPr lang="en-IE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E" sz="18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је</a:t>
            </a:r>
            <a:r>
              <a:rPr lang="en-IE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у </a:t>
            </a:r>
            <a:r>
              <a:rPr lang="en-IE" sz="18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складу</a:t>
            </a:r>
            <a:r>
              <a:rPr lang="en-IE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E" sz="18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са</a:t>
            </a:r>
            <a:r>
              <a:rPr lang="en-IE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E" sz="18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уговором</a:t>
            </a:r>
            <a:r>
              <a:rPr lang="en-IE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о </a:t>
            </a:r>
            <a:r>
              <a:rPr lang="en-IE" sz="18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учењу</a:t>
            </a:r>
            <a:r>
              <a:rPr lang="sr-Cyrl-RS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sr-Cyrl-RS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око 5</a:t>
            </a:r>
            <a:r>
              <a:rPr lang="en-IE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IE" sz="1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месец</a:t>
            </a:r>
            <a:r>
              <a:rPr lang="sr-Cyrl-RS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и</a:t>
            </a:r>
            <a:r>
              <a:rPr lang="en-IE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sr-Cyrl-RS" sz="1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r-Cyrl-RS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   (један семестар) </a:t>
            </a:r>
            <a:r>
              <a:rPr lang="en-IE" sz="18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за</a:t>
            </a:r>
            <a:r>
              <a:rPr lang="en-IE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r-Cyrl-RS" sz="18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учење</a:t>
            </a:r>
            <a:r>
              <a:rPr lang="sr-Cyrl-RS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(</a:t>
            </a:r>
            <a:r>
              <a:rPr lang="en-IE" sz="18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студије</a:t>
            </a:r>
            <a:r>
              <a:rPr lang="sr-Cyrl-RS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) а за студентску </a:t>
            </a:r>
            <a:r>
              <a:rPr lang="sr-Cyrl-RS" sz="18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праксу</a:t>
            </a:r>
            <a:r>
              <a:rPr lang="sr-Cyrl-RS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r-Cyrl-RS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најмање 2,</a:t>
            </a:r>
            <a:r>
              <a:rPr lang="sr-Cyrl-RS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sr-Cyrl-RS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sr-Cyrl-RS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  <a:r>
              <a:rPr lang="sr-Cyrl-RS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sr-Cyrl-RS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највише 3 месеца</a:t>
            </a:r>
            <a:r>
              <a:rPr lang="sr-Cyrl-RS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.</a:t>
            </a:r>
            <a:endParaRPr lang="en-IE" sz="1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endParaRPr lang="en-IE" sz="1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 descr="Image result for logo pedagoskog fakulteta u sombor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192307" cy="119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448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sbeneficaireserasmu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3754" y="56803"/>
            <a:ext cx="3714750" cy="923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827" y="649906"/>
            <a:ext cx="6841258" cy="1143000"/>
          </a:xfrm>
        </p:spPr>
        <p:txBody>
          <a:bodyPr>
            <a:noAutofit/>
          </a:bodyPr>
          <a:lstStyle/>
          <a:p>
            <a:pPr algn="ctr"/>
            <a:r>
              <a:rPr lang="en-IE" sz="2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ИЗНОСИ ЕРАЗМУС+ СТИПЕНДИЈА</a:t>
            </a:r>
            <a:br>
              <a:rPr lang="sr-Cyrl-RS" sz="2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sr-Cyrl-RS" sz="2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ПО </a:t>
            </a:r>
            <a:r>
              <a:rPr lang="en-IE" sz="2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ЗЕМЉАМА</a:t>
            </a:r>
            <a:endParaRPr lang="en-IE" sz="2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1502965"/>
              </p:ext>
            </p:extLst>
          </p:nvPr>
        </p:nvGraphicFramePr>
        <p:xfrm>
          <a:off x="107504" y="2348880"/>
          <a:ext cx="8928992" cy="29523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6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1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1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3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IE" sz="1400" b="1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400" b="1" dirty="0" err="1">
                          <a:effectLst/>
                          <a:latin typeface="Comic Sans MS" panose="030F0702030302020204" pitchFamily="66" charset="0"/>
                        </a:rPr>
                        <a:t>Земља</a:t>
                      </a:r>
                      <a:r>
                        <a:rPr lang="en-IE" sz="1400" b="1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400" b="1" dirty="0" err="1">
                          <a:effectLst/>
                          <a:latin typeface="Comic Sans MS" panose="030F0702030302020204" pitchFamily="66" charset="0"/>
                        </a:rPr>
                        <a:t>прималац</a:t>
                      </a:r>
                      <a:endParaRPr lang="en-IE" sz="1400" b="1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400" b="1">
                          <a:effectLst/>
                          <a:latin typeface="Comic Sans MS" panose="030F0702030302020204" pitchFamily="66" charset="0"/>
                        </a:rPr>
                        <a:t>Износ по месецу (ЕУР)</a:t>
                      </a:r>
                      <a:endParaRPr lang="en-IE" sz="1400" b="1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38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400" b="1">
                          <a:effectLst/>
                          <a:latin typeface="Comic Sans MS" panose="030F0702030302020204" pitchFamily="66" charset="0"/>
                        </a:rPr>
                        <a:t>ГРУПА 1 </a:t>
                      </a:r>
                      <a:br>
                        <a:rPr lang="en-IE" sz="1400" b="1"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IE" sz="1400" b="1">
                          <a:effectLst/>
                          <a:latin typeface="Comic Sans MS" panose="030F0702030302020204" pitchFamily="66" charset="0"/>
                        </a:rPr>
                        <a:t>Програмске земље са вишим трошковима живота</a:t>
                      </a:r>
                      <a:endParaRPr lang="en-IE" sz="1400" b="1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Данска</a:t>
                      </a:r>
                      <a:r>
                        <a:rPr lang="en-IE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IE" sz="1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Финска</a:t>
                      </a:r>
                      <a:r>
                        <a:rPr lang="en-IE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IE" sz="1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Исланд</a:t>
                      </a:r>
                      <a:r>
                        <a:rPr lang="en-IE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IE" sz="1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Ирска</a:t>
                      </a:r>
                      <a:r>
                        <a:rPr lang="en-IE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IE" sz="1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Луксембург</a:t>
                      </a:r>
                      <a:r>
                        <a:rPr lang="en-IE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IE" sz="1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Шведска</a:t>
                      </a:r>
                      <a:r>
                        <a:rPr lang="en-IE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IE" sz="1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Лихтенштајн</a:t>
                      </a:r>
                      <a:r>
                        <a:rPr lang="en-IE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IE" sz="1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Норвешка</a:t>
                      </a:r>
                      <a:endParaRPr lang="en-IE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674</a:t>
                      </a:r>
                      <a:endParaRPr lang="en-IE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38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400" b="1">
                          <a:effectLst/>
                          <a:latin typeface="Comic Sans MS" panose="030F0702030302020204" pitchFamily="66" charset="0"/>
                        </a:rPr>
                        <a:t>ГРУПА 2 </a:t>
                      </a:r>
                      <a:br>
                        <a:rPr lang="en-IE" sz="1400" b="1"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IE" sz="1400" b="1">
                          <a:effectLst/>
                          <a:latin typeface="Comic Sans MS" panose="030F0702030302020204" pitchFamily="66" charset="0"/>
                        </a:rPr>
                        <a:t>Програмске земље са средњим трошковима живота</a:t>
                      </a:r>
                      <a:endParaRPr lang="en-IE" sz="1400" b="1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Аустрија</a:t>
                      </a:r>
                      <a:r>
                        <a:rPr lang="en-IE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IE" sz="1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Белгија</a:t>
                      </a:r>
                      <a:r>
                        <a:rPr lang="en-IE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IE" sz="1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Немачка</a:t>
                      </a:r>
                      <a:r>
                        <a:rPr lang="en-IE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IE" sz="1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Француска</a:t>
                      </a:r>
                      <a:r>
                        <a:rPr lang="en-IE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IE" sz="1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Италија</a:t>
                      </a:r>
                      <a:r>
                        <a:rPr lang="en-IE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IE" sz="1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Грчка</a:t>
                      </a:r>
                      <a:r>
                        <a:rPr lang="en-IE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IE" sz="1400" b="1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Шпанија</a:t>
                      </a:r>
                      <a:r>
                        <a:rPr lang="en-IE" sz="1400" b="1" dirty="0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IE" sz="1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Кипар</a:t>
                      </a:r>
                      <a:r>
                        <a:rPr lang="en-IE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IE" sz="1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Холандија</a:t>
                      </a:r>
                      <a:r>
                        <a:rPr lang="en-IE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IE" sz="1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Малта</a:t>
                      </a:r>
                      <a:r>
                        <a:rPr lang="en-IE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IE" sz="1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Португал</a:t>
                      </a:r>
                      <a:endParaRPr lang="en-IE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4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674</a:t>
                      </a:r>
                      <a:endParaRPr lang="en-IE" sz="1400" b="1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1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400" b="1" dirty="0">
                          <a:effectLst/>
                          <a:latin typeface="Comic Sans MS" panose="030F0702030302020204" pitchFamily="66" charset="0"/>
                        </a:rPr>
                        <a:t>ГРУПА 3 </a:t>
                      </a:r>
                      <a:br>
                        <a:rPr lang="en-IE" sz="1400" b="1" dirty="0"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IE" sz="1400" b="1" dirty="0" err="1">
                          <a:effectLst/>
                          <a:latin typeface="Comic Sans MS" panose="030F0702030302020204" pitchFamily="66" charset="0"/>
                        </a:rPr>
                        <a:t>Програмске</a:t>
                      </a:r>
                      <a:r>
                        <a:rPr lang="en-IE" sz="1400" b="1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400" b="1" dirty="0" err="1">
                          <a:effectLst/>
                          <a:latin typeface="Comic Sans MS" panose="030F0702030302020204" pitchFamily="66" charset="0"/>
                        </a:rPr>
                        <a:t>земље</a:t>
                      </a:r>
                      <a:r>
                        <a:rPr lang="en-IE" sz="1400" b="1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400" b="1" dirty="0" err="1">
                          <a:effectLst/>
                          <a:latin typeface="Comic Sans MS" panose="030F0702030302020204" pitchFamily="66" charset="0"/>
                        </a:rPr>
                        <a:t>са</a:t>
                      </a:r>
                      <a:r>
                        <a:rPr lang="en-IE" sz="1400" b="1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400" b="1" dirty="0" err="1">
                          <a:effectLst/>
                          <a:latin typeface="Comic Sans MS" panose="030F0702030302020204" pitchFamily="66" charset="0"/>
                        </a:rPr>
                        <a:t>нижим</a:t>
                      </a:r>
                      <a:r>
                        <a:rPr lang="en-IE" sz="1400" b="1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400" b="1" dirty="0" err="1">
                          <a:effectLst/>
                          <a:latin typeface="Comic Sans MS" panose="030F0702030302020204" pitchFamily="66" charset="0"/>
                        </a:rPr>
                        <a:t>трошковима</a:t>
                      </a:r>
                      <a:r>
                        <a:rPr lang="en-IE" sz="1400" b="1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400" b="1" dirty="0" err="1">
                          <a:effectLst/>
                          <a:latin typeface="Comic Sans MS" panose="030F0702030302020204" pitchFamily="66" charset="0"/>
                        </a:rPr>
                        <a:t>живота</a:t>
                      </a:r>
                      <a:endParaRPr lang="en-IE" sz="1400" b="1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Бугарска</a:t>
                      </a:r>
                      <a:r>
                        <a:rPr lang="en-IE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,</a:t>
                      </a:r>
                      <a:r>
                        <a:rPr lang="en-IE" sz="1400" b="1" dirty="0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400" b="1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Хрватска</a:t>
                      </a:r>
                      <a:r>
                        <a:rPr lang="en-IE" sz="14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,</a:t>
                      </a:r>
                      <a:r>
                        <a:rPr lang="en-IE" sz="1400" b="1" dirty="0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Чешка</a:t>
                      </a:r>
                      <a:r>
                        <a:rPr lang="en-IE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IE" sz="1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Естонија</a:t>
                      </a:r>
                      <a:r>
                        <a:rPr lang="en-IE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IE" sz="1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Летонија,Литванија</a:t>
                      </a:r>
                      <a:r>
                        <a:rPr lang="en-IE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IE" sz="1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Мађарска</a:t>
                      </a:r>
                      <a:r>
                        <a:rPr lang="en-IE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IE" sz="1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Пољска</a:t>
                      </a:r>
                      <a:r>
                        <a:rPr lang="en-IE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IE" sz="1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Румунија</a:t>
                      </a:r>
                      <a:r>
                        <a:rPr lang="en-IE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IE" sz="1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Словачка</a:t>
                      </a:r>
                      <a:r>
                        <a:rPr lang="en-IE" sz="1400" b="1" dirty="0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IE" sz="1400" b="1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Словенија</a:t>
                      </a:r>
                      <a:r>
                        <a:rPr lang="en-IE" sz="1400" b="1" dirty="0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IE" sz="1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Северна</a:t>
                      </a:r>
                      <a:r>
                        <a:rPr lang="en-IE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Македонија</a:t>
                      </a:r>
                      <a:r>
                        <a:rPr lang="en-IE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,</a:t>
                      </a:r>
                      <a:r>
                        <a:rPr lang="en-IE" sz="1400" b="1" dirty="0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400" b="1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Турска</a:t>
                      </a:r>
                      <a:r>
                        <a:rPr lang="en-IE" sz="1400" b="1" dirty="0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IE" sz="1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Србија</a:t>
                      </a:r>
                      <a:endParaRPr lang="en-IE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4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6</a:t>
                      </a:r>
                      <a:r>
                        <a:rPr lang="en-IE" sz="14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0</a:t>
                      </a:r>
                      <a:r>
                        <a:rPr lang="sr-Cyrl-RS" sz="14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6</a:t>
                      </a:r>
                      <a:endParaRPr lang="en-IE" sz="1400" b="1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Picture 3" descr="Image result for logo pedagoskog fakulteta u sombor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192307" cy="119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8200" y="1772816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СТУДЕНТИ</a:t>
            </a:r>
            <a:endParaRPr lang="en-IE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5496" y="5857183"/>
            <a:ext cx="892899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altLang="en-US" sz="1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ДАЉИНАР – </a:t>
            </a:r>
            <a:r>
              <a:rPr kumimoji="0" lang="sr-Cyrl-RS" altLang="en-US" sz="1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зелено/стандардно путовање, износ у складу са раздаљином – детаљи у конкурсу</a:t>
            </a:r>
            <a:endParaRPr kumimoji="0" lang="en-IE" altLang="en-US" sz="18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omic Sans MS" panose="030F0702030302020204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2221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5496" y="1196752"/>
          <a:ext cx="9001000" cy="56206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8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2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3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1</a:t>
                      </a:r>
                      <a:endParaRPr lang="en-IE" sz="105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Пријавни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формулар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: Student Application Form UNS (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попуњава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се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на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енглеском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) </a:t>
                      </a:r>
                      <a:endParaRPr lang="en-IE" sz="105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endParaRPr lang="en-IE" sz="105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Скенирана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прва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страница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пасоша</a:t>
                      </a:r>
                      <a:endParaRPr lang="en-IE" sz="105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050">
                          <a:effectLst/>
                          <a:latin typeface="Comic Sans MS" panose="030F0702030302020204" pitchFamily="66" charset="0"/>
                        </a:rPr>
                        <a:t>3</a:t>
                      </a:r>
                      <a:endParaRPr lang="en-IE" sz="105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Биографија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кандидата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на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енглеском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језику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: </a:t>
                      </a:r>
                      <a:r>
                        <a:rPr lang="en-IE" sz="1050" dirty="0" err="1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Europass</a:t>
                      </a:r>
                      <a:r>
                        <a:rPr lang="en-IE" sz="1050" dirty="0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endParaRPr lang="en-IE" sz="1050" dirty="0">
                        <a:solidFill>
                          <a:schemeClr val="tx2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4</a:t>
                      </a:r>
                      <a:endParaRPr lang="en-IE" sz="105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050">
                          <a:effectLst/>
                          <a:latin typeface="Comic Sans MS" panose="030F0702030302020204" pitchFamily="66" charset="0"/>
                        </a:rPr>
                        <a:t>Уговор о учењу у сврху студирања: Erasmus+ Learning Agreement (Studies) </a:t>
                      </a:r>
                      <a:endParaRPr lang="en-IE" sz="105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050"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9886" marR="9886" marT="9886" marB="988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  <a:hlinkClick r:id="rId2" tooltip="Download"/>
                        </a:rPr>
                        <a:t>КА131: Erasmus+ Mobility Agreement (Studies)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</a:p>
                  </a:txBody>
                  <a:tcPr marL="9886" marR="9886" marT="9886" marB="988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8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IE" sz="1050" dirty="0">
                        <a:effectLst/>
                        <a:latin typeface="Comic Sans MS" panose="030F0702030302020204" pitchFamily="66" charset="0"/>
                        <a:cs typeface="Times New Roman"/>
                      </a:endParaRPr>
                    </a:p>
                  </a:txBody>
                  <a:tcPr marL="3295" marR="3295" marT="3295" marB="329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или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Уговор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о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учењу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у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сврху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обављања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стручне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праксе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: Erasmus+ Learning Agreement (Traineeship) </a:t>
                      </a:r>
                      <a:endParaRPr lang="en-IE" sz="1050" dirty="0">
                        <a:effectLst/>
                        <a:latin typeface="Comic Sans MS" panose="030F0702030302020204" pitchFamily="66" charset="0"/>
                        <a:cs typeface="Times New Roman"/>
                      </a:endParaRPr>
                    </a:p>
                  </a:txBody>
                  <a:tcPr marL="31634" marR="31634" marT="15817" marB="1581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050"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9886" marR="9886" marT="9886" marB="988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  <a:hlinkClick r:id="rId3" tooltip="Download"/>
                        </a:rPr>
                        <a:t>KA131: Erasmus+ Mobility Agreement (Traineeship) </a:t>
                      </a:r>
                      <a:endParaRPr lang="en-IE" sz="1050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886" marR="9886" marT="9886" marB="988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1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IE" sz="1050" dirty="0">
                        <a:effectLst/>
                        <a:latin typeface="Comic Sans MS" panose="030F0702030302020204" pitchFamily="66" charset="0"/>
                        <a:cs typeface="Times New Roman"/>
                      </a:endParaRPr>
                    </a:p>
                  </a:txBody>
                  <a:tcPr marL="3295" marR="3295" marT="3295" marB="329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Напомена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1: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искључиво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користити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дефинисане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форме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и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попунити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/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потписати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само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верзију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на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енглеском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која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је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меродавна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(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српска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верзија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служи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као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превод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и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приложити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је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уз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енглеску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верзију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празну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и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без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потписа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)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Напомена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2: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студенти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ФТН-а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су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у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обавези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да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уз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ово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доставе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и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Подлогу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за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академско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признавање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периода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мобилности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endParaRPr lang="en-IE" sz="1050" dirty="0">
                        <a:effectLst/>
                        <a:latin typeface="Comic Sans MS" panose="030F0702030302020204" pitchFamily="66" charset="0"/>
                        <a:cs typeface="Times New Roman"/>
                      </a:endParaRPr>
                    </a:p>
                  </a:txBody>
                  <a:tcPr marL="31634" marR="31634" marT="15817" marB="1581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3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050">
                          <a:effectLst/>
                          <a:latin typeface="Comic Sans MS" panose="030F0702030302020204" pitchFamily="66" charset="0"/>
                        </a:rPr>
                        <a:t>5</a:t>
                      </a:r>
                      <a:endParaRPr lang="en-IE" sz="105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050">
                          <a:effectLst/>
                          <a:latin typeface="Comic Sans MS" panose="030F0702030302020204" pitchFamily="66" charset="0"/>
                        </a:rPr>
                        <a:t>Препис оцена за текући и све претходне нивое студија на српском језику, уз званични превод на енглески језик</a:t>
                      </a:r>
                      <a:endParaRPr lang="en-IE" sz="105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050">
                          <a:effectLst/>
                          <a:latin typeface="Comic Sans MS" panose="030F0702030302020204" pitchFamily="66" charset="0"/>
                        </a:rPr>
                        <a:t>6</a:t>
                      </a:r>
                      <a:endParaRPr lang="en-IE" sz="105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050">
                          <a:effectLst/>
                          <a:latin typeface="Comic Sans MS" panose="030F0702030302020204" pitchFamily="66" charset="0"/>
                        </a:rPr>
                        <a:t>Копија претходно стечених диплома (за студенте мастерских и докторских студија)</a:t>
                      </a:r>
                      <a:endParaRPr lang="en-IE" sz="105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5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050">
                          <a:effectLst/>
                          <a:latin typeface="Comic Sans MS" panose="030F0702030302020204" pitchFamily="66" charset="0"/>
                        </a:rPr>
                        <a:t>7</a:t>
                      </a:r>
                      <a:endParaRPr lang="en-IE" sz="105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050">
                          <a:effectLst/>
                          <a:latin typeface="Comic Sans MS" panose="030F0702030302020204" pitchFamily="66" charset="0"/>
                        </a:rPr>
                        <a:t>Доказ о знању страног језика на којем се одвија мобилност са јасно назначеним нивоом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050">
                          <a:effectLst/>
                          <a:latin typeface="Comic Sans MS" panose="030F0702030302020204" pitchFamily="66" charset="0"/>
                        </a:rPr>
                        <a:t>Напомена: Уколико страни језик на којем се одвија мобилност није енглески, приложити и доказ о знању енглеског језика</a:t>
                      </a:r>
                      <a:endParaRPr lang="en-IE" sz="105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3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050">
                          <a:effectLst/>
                          <a:latin typeface="Comic Sans MS" panose="030F0702030302020204" pitchFamily="66" charset="0"/>
                        </a:rPr>
                        <a:t>8</a:t>
                      </a:r>
                      <a:endParaRPr lang="en-IE" sz="105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050">
                          <a:effectLst/>
                          <a:latin typeface="Comic Sans MS" panose="030F0702030302020204" pitchFamily="66" charset="0"/>
                        </a:rPr>
                        <a:t>Мотивационо писмо на енглеском језику (максимално 1 страна)</a:t>
                      </a:r>
                      <a:endParaRPr lang="en-IE" sz="105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3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050">
                          <a:effectLst/>
                          <a:latin typeface="Comic Sans MS" panose="030F0702030302020204" pitchFamily="66" charset="0"/>
                        </a:rPr>
                        <a:t>9</a:t>
                      </a:r>
                      <a:endParaRPr lang="en-IE" sz="105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050">
                          <a:effectLst/>
                          <a:latin typeface="Comic Sans MS" panose="030F0702030302020204" pitchFamily="66" charset="0"/>
                        </a:rPr>
                        <a:t>Потписана Сагласност о прикупљању и обради података о личности </a:t>
                      </a:r>
                      <a:endParaRPr lang="en-IE" sz="105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050"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9886" marR="9886" marT="9886" marB="988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  <a:hlinkClick r:id="rId4" tooltip="Download"/>
                        </a:rPr>
                        <a:t>Сагласност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  <a:hlinkClick r:id="rId4" tooltip="Download"/>
                        </a:rPr>
                        <a:t> о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  <a:hlinkClick r:id="rId4" tooltip="Download"/>
                        </a:rPr>
                        <a:t>прикупљању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  <a:hlinkClick r:id="rId4" tooltip="Download"/>
                        </a:rPr>
                        <a:t> и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  <a:hlinkClick r:id="rId4" tooltip="Download"/>
                        </a:rPr>
                        <a:t>обради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  <a:hlinkClick r:id="rId4" tooltip="Download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  <a:hlinkClick r:id="rId4" tooltip="Download"/>
                        </a:rPr>
                        <a:t>података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  <a:hlinkClick r:id="rId4" tooltip="Download"/>
                        </a:rPr>
                        <a:t> о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  <a:hlinkClick r:id="rId4" tooltip="Download"/>
                        </a:rPr>
                        <a:t>личности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</a:p>
                  </a:txBody>
                  <a:tcPr marL="9886" marR="9886" marT="9886" marB="9886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8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10</a:t>
                      </a:r>
                      <a:endParaRPr lang="en-IE" sz="105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Копија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личне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карте</a:t>
                      </a:r>
                      <a:endParaRPr lang="en-IE" sz="105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8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050" dirty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Скен прве странице индекса</a:t>
                      </a:r>
                      <a:endParaRPr lang="en-IE" sz="105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82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12</a:t>
                      </a:r>
                      <a:endParaRPr lang="en-IE" sz="105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050">
                          <a:effectLst/>
                          <a:latin typeface="Comic Sans MS" panose="030F0702030302020204" pitchFamily="66" charset="0"/>
                        </a:rPr>
                        <a:t>Доказ о учешћу у међународним активностима (уколико je кандидат имаo неке или све од следећих типова активности: награду на међународном такмичењу; излагање на међународној конференцији; учешће у међународном пројекту на Универзитету)</a:t>
                      </a:r>
                      <a:endParaRPr lang="en-IE" sz="105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3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13</a:t>
                      </a:r>
                      <a:endParaRPr lang="en-IE" sz="105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050">
                          <a:effectLst/>
                          <a:latin typeface="Comic Sans MS" panose="030F0702030302020204" pitchFamily="66" charset="0"/>
                        </a:rPr>
                        <a:t>Доказ о учешћу у Еразмус студентској мрежи ЕСН (уколико студент испуњава овај критеријум)</a:t>
                      </a:r>
                      <a:endParaRPr lang="en-IE" sz="105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86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050">
                          <a:effectLst/>
                          <a:latin typeface="Comic Sans MS" panose="030F0702030302020204" pitchFamily="66" charset="0"/>
                        </a:rPr>
                        <a:t>Доказ који се захтева од стране Еразмус+ партнера на који се кандидат пријављује (нпр. доказ о оствареном контакту са супервизором на партнерској институцији - за студенте мастер и докторских студија)</a:t>
                      </a:r>
                      <a:endParaRPr lang="en-IE" sz="105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8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15</a:t>
                      </a:r>
                      <a:endParaRPr lang="en-IE" sz="105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050">
                          <a:effectLst/>
                          <a:latin typeface="Comic Sans MS" panose="030F0702030302020204" pitchFamily="66" charset="0"/>
                        </a:rPr>
                        <a:t>Изјава о припадности циљним групама за инклиузију </a:t>
                      </a:r>
                      <a:endParaRPr lang="en-IE" sz="105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6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050"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9886" marR="9886" marT="9886" marB="988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  <a:hlinkClick r:id="rId5" tooltip="Download"/>
                        </a:rPr>
                        <a:t>КА131: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  <a:hlinkClick r:id="rId5" tooltip="Download"/>
                        </a:rPr>
                        <a:t>Изјава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  <a:hlinkClick r:id="rId5" tooltip="Download"/>
                        </a:rPr>
                        <a:t> о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  <a:hlinkClick r:id="rId5" tooltip="Download"/>
                        </a:rPr>
                        <a:t>припадности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  <a:hlinkClick r:id="rId5" tooltip="Download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  <a:hlinkClick r:id="rId5" tooltip="Download"/>
                        </a:rPr>
                        <a:t>циљним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  <a:hlinkClick r:id="rId5" tooltip="Download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  <a:hlinkClick r:id="rId5" tooltip="Download"/>
                        </a:rPr>
                        <a:t>групама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  <a:hlinkClick r:id="rId5" tooltip="Download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  <a:hlinkClick r:id="rId5" tooltip="Download"/>
                        </a:rPr>
                        <a:t>за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  <a:hlinkClick r:id="rId5" tooltip="Download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  <a:hlinkClick r:id="rId5" tooltip="Download"/>
                        </a:rPr>
                        <a:t>инклузију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</a:p>
                  </a:txBody>
                  <a:tcPr marL="9886" marR="9886" marT="9886" marB="9886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9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16</a:t>
                      </a:r>
                      <a:endParaRPr lang="en-IE" sz="105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Пратећа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документација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назначена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у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Изјави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којом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се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документује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припрадност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циљној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групи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за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инклузији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(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мора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бити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потпуна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)</a:t>
                      </a:r>
                      <a:endParaRPr lang="en-IE" sz="105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3148013" y="15478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Image result for logo pedagoskog fakulteta u somboru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444"/>
            <a:ext cx="1192307" cy="119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logosbeneficaireserasmus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36096" y="56803"/>
            <a:ext cx="3714750" cy="9239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24408" y="260648"/>
            <a:ext cx="44198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ДОКУМЕНТАЦИЈА </a:t>
            </a:r>
          </a:p>
          <a:p>
            <a:r>
              <a:rPr lang="sr-Cyrl-RS" sz="2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ЗА ПРИЈАВУ СТУДЕНАТА </a:t>
            </a:r>
            <a:endParaRPr lang="en-IE" sz="24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0592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sbeneficaireserasmu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4088" y="56803"/>
            <a:ext cx="3714750" cy="923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5535" y="188640"/>
            <a:ext cx="5682386" cy="1143000"/>
          </a:xfrm>
        </p:spPr>
        <p:txBody>
          <a:bodyPr>
            <a:normAutofit/>
          </a:bodyPr>
          <a:lstStyle/>
          <a:p>
            <a:r>
              <a:rPr lang="sr-Cyrl-RS" sz="2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ЈОШ НЕКИ ДЕТАЉИ</a:t>
            </a:r>
            <a:endParaRPr lang="en-IE" sz="24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50" y="1196752"/>
            <a:ext cx="9033659" cy="5760640"/>
          </a:xfrm>
        </p:spPr>
        <p:txBody>
          <a:bodyPr>
            <a:normAutofit/>
          </a:bodyPr>
          <a:lstStyle/>
          <a:p>
            <a:r>
              <a:rPr lang="en-IE" sz="18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Пријава</a:t>
            </a:r>
            <a:r>
              <a:rPr lang="en-IE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(</a:t>
            </a:r>
            <a:r>
              <a:rPr lang="en-IE" sz="18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документа</a:t>
            </a:r>
            <a:r>
              <a:rPr lang="en-IE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у </a:t>
            </a:r>
            <a:r>
              <a:rPr lang="en-IE" sz="18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пдф</a:t>
            </a:r>
            <a:r>
              <a:rPr lang="en-IE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-у) </a:t>
            </a:r>
            <a:r>
              <a:rPr lang="en-IE" sz="18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шаље</a:t>
            </a:r>
            <a:r>
              <a:rPr lang="en-IE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E" sz="18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се</a:t>
            </a:r>
            <a:r>
              <a:rPr lang="sr-Cyrl-RS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искључиво електронским путем</a:t>
            </a:r>
            <a:r>
              <a:rPr lang="en-IE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E" sz="18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Еразмус</a:t>
            </a:r>
            <a:r>
              <a:rPr lang="en-IE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+ </a:t>
            </a:r>
            <a:r>
              <a:rPr lang="en-IE" sz="18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административном</a:t>
            </a:r>
            <a:r>
              <a:rPr lang="en-IE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E" sz="18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координатору</a:t>
            </a:r>
            <a:r>
              <a:rPr lang="en-IE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sr-Cyrl-RS" sz="1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sr-Cyrl-RS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</a:t>
            </a:r>
            <a:r>
              <a:rPr lang="en-IE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sr-Cyrl-RS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проф. др Младен Суботић , </a:t>
            </a:r>
            <a:r>
              <a:rPr lang="en-IE" sz="18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suboticmladen16@gmail.com</a:t>
            </a:r>
            <a:r>
              <a:rPr lang="en-IE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)</a:t>
            </a:r>
            <a:endParaRPr lang="sr-Cyrl-RS" sz="1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sr-Cyrl-RS" sz="1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sr-Cyrl-RS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Обавезно прецизно именовати документе и све их доставити у пдф формату (све Зип-овати).</a:t>
            </a:r>
          </a:p>
          <a:p>
            <a:pPr marL="0" indent="0">
              <a:buNone/>
            </a:pPr>
            <a:endParaRPr lang="ru-RU" sz="1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Трошак обавезног здравственог осигурања у току трајања мобилности није покривен стипендијом у оквиру програма Еразмус+ КА13</a:t>
            </a:r>
            <a:r>
              <a:rPr lang="en-IE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те су одабрани кандидати у обавези да сами обезбеде адекватно међународно путничко здравствено осигурање</a:t>
            </a:r>
            <a:r>
              <a:rPr lang="sr-Cyrl-RS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endParaRPr lang="sr-Cyrl-RS" sz="1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IE" sz="18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Студенти</a:t>
            </a:r>
            <a:r>
              <a:rPr lang="en-IE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E" sz="18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који</a:t>
            </a:r>
            <a:r>
              <a:rPr lang="en-IE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E" sz="18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су</a:t>
            </a:r>
            <a:r>
              <a:rPr lang="en-IE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у </a:t>
            </a:r>
            <a:r>
              <a:rPr lang="en-IE" sz="18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неповољном</a:t>
            </a:r>
            <a:r>
              <a:rPr lang="en-IE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E" sz="18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економском</a:t>
            </a:r>
            <a:r>
              <a:rPr lang="en-IE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E" sz="18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положају</a:t>
            </a:r>
            <a:r>
              <a:rPr lang="en-IE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E" sz="18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могу</a:t>
            </a:r>
            <a:r>
              <a:rPr lang="en-IE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E" sz="18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да</a:t>
            </a:r>
            <a:r>
              <a:rPr lang="en-IE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E" sz="18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остваре</a:t>
            </a:r>
            <a:r>
              <a:rPr lang="en-IE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E" sz="18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право</a:t>
            </a:r>
            <a:r>
              <a:rPr lang="en-IE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E" sz="18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на</a:t>
            </a:r>
            <a:r>
              <a:rPr lang="en-IE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E" sz="18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додатна</a:t>
            </a:r>
            <a:r>
              <a:rPr lang="en-IE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E" sz="18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средства</a:t>
            </a:r>
            <a:r>
              <a:rPr lang="en-IE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E" sz="18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за</a:t>
            </a:r>
            <a:r>
              <a:rPr lang="en-IE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E" sz="18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индивидуалну</a:t>
            </a:r>
            <a:r>
              <a:rPr lang="en-IE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E" sz="18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подршку</a:t>
            </a:r>
            <a:r>
              <a:rPr lang="en-IE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у </a:t>
            </a:r>
            <a:r>
              <a:rPr lang="en-IE" sz="18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износу</a:t>
            </a:r>
            <a:r>
              <a:rPr lang="en-IE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E" sz="18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од</a:t>
            </a:r>
            <a:r>
              <a:rPr lang="en-IE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250 </a:t>
            </a:r>
            <a:r>
              <a:rPr lang="en-IE" sz="18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евра</a:t>
            </a:r>
            <a:r>
              <a:rPr lang="en-IE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E" sz="18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месечно</a:t>
            </a:r>
            <a:r>
              <a:rPr lang="sr-Cyrl-RS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-IE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(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Да укупни месечни приходи по члану домаћинства не прелазе износ од једне просечне нето зараде (плате) за период од јануар-јун 2025. године.)</a:t>
            </a:r>
            <a:endParaRPr lang="sr-Cyrl-RS" sz="1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sr-Cyrl-RS" sz="16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Напомена</a:t>
            </a:r>
            <a:r>
              <a:rPr lang="sr-Latn-RS" sz="16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: </a:t>
            </a:r>
            <a:r>
              <a:rPr lang="sr-Cyrl-RS" sz="16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неблаговремене</a:t>
            </a:r>
            <a:r>
              <a:rPr lang="sr-Latn-RS" sz="16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sr-Cyrl-RS" sz="16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непотпуне</a:t>
            </a:r>
            <a:r>
              <a:rPr lang="sr-Latn-RS" sz="16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sr-Cyrl-RS" sz="16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и</a:t>
            </a:r>
            <a:r>
              <a:rPr lang="sr-Latn-RS" sz="16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sr-Cyrl-RS" sz="16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недозвољене</a:t>
            </a:r>
            <a:r>
              <a:rPr lang="sr-Latn-RS" sz="16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sr-Cyrl-RS" sz="16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пријаве</a:t>
            </a:r>
            <a:r>
              <a:rPr lang="sr-Latn-RS" sz="16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sr-Cyrl-RS" sz="16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се</a:t>
            </a:r>
            <a:r>
              <a:rPr lang="sr-Latn-RS" sz="16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sr-Cyrl-RS" sz="16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неће</a:t>
            </a:r>
            <a:r>
              <a:rPr lang="sr-Latn-RS" sz="16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sr-Cyrl-RS" sz="16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разматрати</a:t>
            </a:r>
            <a:endParaRPr lang="sr-Latn-RS" sz="16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endParaRPr lang="sr-Latn-RS" sz="18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endParaRPr lang="en-IE" sz="1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 descr="Image result for logo pedagoskog fakulteta u sombor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192307" cy="119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713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713E1C-5C5C-421A-9D5B-7D01302D11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016" y="1523999"/>
            <a:ext cx="8599482" cy="5128053"/>
          </a:xfrm>
          <a:prstGeom prst="rect">
            <a:avLst/>
          </a:prstGeom>
        </p:spPr>
      </p:pic>
      <p:pic>
        <p:nvPicPr>
          <p:cNvPr id="3" name="Picture 2" descr="logosbeneficaireserasmus.jpg">
            <a:extLst>
              <a:ext uri="{FF2B5EF4-FFF2-40B4-BE49-F238E27FC236}">
                <a16:creationId xmlns:a16="http://schemas.microsoft.com/office/drawing/2014/main" id="{6C6D164D-A86C-4F43-9245-1CAEA8D7876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36096" y="56803"/>
            <a:ext cx="3714750" cy="9239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D4AE55-B72E-4B3F-B274-E1475F06587F}"/>
              </a:ext>
            </a:extLst>
          </p:cNvPr>
          <p:cNvSpPr txBox="1"/>
          <p:nvPr/>
        </p:nvSpPr>
        <p:spPr>
          <a:xfrm>
            <a:off x="1835696" y="274542"/>
            <a:ext cx="53511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WEBSITE </a:t>
            </a:r>
          </a:p>
          <a:p>
            <a:pPr algn="ctr"/>
            <a:r>
              <a:rPr lang="sr-Cyrl-RS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ПЕДАГОШКОГ ФАКУЛТЕТА  </a:t>
            </a:r>
          </a:p>
          <a:p>
            <a:pPr algn="ctr"/>
            <a:r>
              <a:rPr lang="sr-Cyrl-RS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r-Cyrl-R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НАСЛОВНА СТРАНИЦА</a:t>
            </a:r>
            <a:endParaRPr lang="en-IE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 descr="Image result for logo pedagoskog fakulteta u somboru">
            <a:extLst>
              <a:ext uri="{FF2B5EF4-FFF2-40B4-BE49-F238E27FC236}">
                <a16:creationId xmlns:a16="http://schemas.microsoft.com/office/drawing/2014/main" id="{ABDBB95D-1DCC-4848-9A28-61697EF55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777" y="56803"/>
            <a:ext cx="1192307" cy="119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C8FF0E-3EC9-4652-A203-810A1495720A}"/>
              </a:ext>
            </a:extLst>
          </p:cNvPr>
          <p:cNvSpPr txBox="1"/>
          <p:nvPr/>
        </p:nvSpPr>
        <p:spPr>
          <a:xfrm>
            <a:off x="3795068" y="6580449"/>
            <a:ext cx="39438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http://www.pef.uns.ac.rs/</a:t>
            </a:r>
          </a:p>
        </p:txBody>
      </p:sp>
    </p:spTree>
    <p:extLst>
      <p:ext uri="{BB962C8B-B14F-4D97-AF65-F5344CB8AC3E}">
        <p14:creationId xmlns:p14="http://schemas.microsoft.com/office/powerpoint/2010/main" val="325436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B1B095-D754-4336-AC29-A1070D031A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566" y="1301580"/>
            <a:ext cx="8714630" cy="51574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0B1256-275F-4BD2-88FB-977394ECCEFF}"/>
              </a:ext>
            </a:extLst>
          </p:cNvPr>
          <p:cNvSpPr txBox="1"/>
          <p:nvPr/>
        </p:nvSpPr>
        <p:spPr>
          <a:xfrm>
            <a:off x="1401222" y="6467310"/>
            <a:ext cx="85336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http://www.pef.uns.ac.rs/index.php/component/content/article/2026-05-18-06-32-17?catid=32&amp;Itemid=228</a:t>
            </a:r>
          </a:p>
        </p:txBody>
      </p:sp>
      <p:pic>
        <p:nvPicPr>
          <p:cNvPr id="4" name="Picture 3" descr="logosbeneficaireserasmus.jpg">
            <a:extLst>
              <a:ext uri="{FF2B5EF4-FFF2-40B4-BE49-F238E27FC236}">
                <a16:creationId xmlns:a16="http://schemas.microsoft.com/office/drawing/2014/main" id="{B38FADC1-1A02-47A9-A794-837CE1C5683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36096" y="56803"/>
            <a:ext cx="3714750" cy="9239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8DBA96-403C-4DC8-A2C0-D1D9925DB5C6}"/>
              </a:ext>
            </a:extLst>
          </p:cNvPr>
          <p:cNvSpPr txBox="1"/>
          <p:nvPr/>
        </p:nvSpPr>
        <p:spPr>
          <a:xfrm>
            <a:off x="2040460" y="357517"/>
            <a:ext cx="535114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WEBSITE </a:t>
            </a:r>
          </a:p>
          <a:p>
            <a:pPr algn="ctr"/>
            <a:r>
              <a:rPr lang="sr-Cyrl-RS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ПЕДАГОШКОГ ФАКУЛТЕТА  </a:t>
            </a:r>
          </a:p>
          <a:p>
            <a:pPr algn="ctr"/>
            <a:r>
              <a:rPr lang="sr-Cyrl-RS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en-IE" sz="2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 descr="Image result for logo pedagoskog fakulteta u somboru">
            <a:extLst>
              <a:ext uri="{FF2B5EF4-FFF2-40B4-BE49-F238E27FC236}">
                <a16:creationId xmlns:a16="http://schemas.microsoft.com/office/drawing/2014/main" id="{0D9A7DF7-85BE-4E66-A402-36B26C7F7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192307" cy="119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972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F79854-13F5-47C0-8C92-317FF5070B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677" y="1306156"/>
            <a:ext cx="8838695" cy="52025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49510D-B066-4267-980C-6892F32F2E28}"/>
              </a:ext>
            </a:extLst>
          </p:cNvPr>
          <p:cNvSpPr txBox="1"/>
          <p:nvPr/>
        </p:nvSpPr>
        <p:spPr>
          <a:xfrm>
            <a:off x="1502224" y="6554976"/>
            <a:ext cx="75017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http://www.pef.uns.ac.rs/index.php/component/content/article/131-9?catid=32&amp;Itemid=228</a:t>
            </a:r>
          </a:p>
        </p:txBody>
      </p:sp>
      <p:pic>
        <p:nvPicPr>
          <p:cNvPr id="4" name="Picture 3" descr="logosbeneficaireserasmus.jpg">
            <a:extLst>
              <a:ext uri="{FF2B5EF4-FFF2-40B4-BE49-F238E27FC236}">
                <a16:creationId xmlns:a16="http://schemas.microsoft.com/office/drawing/2014/main" id="{92D0554D-5378-4877-A4B0-4153E18C5B7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36096" y="56803"/>
            <a:ext cx="3714750" cy="9239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12192A-9128-4E57-9C4D-8CF2F3006026}"/>
              </a:ext>
            </a:extLst>
          </p:cNvPr>
          <p:cNvSpPr txBox="1"/>
          <p:nvPr/>
        </p:nvSpPr>
        <p:spPr>
          <a:xfrm>
            <a:off x="2040460" y="365755"/>
            <a:ext cx="535114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WEBSITE </a:t>
            </a:r>
          </a:p>
          <a:p>
            <a:pPr algn="ctr"/>
            <a:r>
              <a:rPr lang="sr-Cyrl-RS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ПЕДАГОШКОГ ФАКУЛТЕТА  </a:t>
            </a:r>
          </a:p>
          <a:p>
            <a:pPr algn="ctr"/>
            <a:r>
              <a:rPr lang="sr-Cyrl-RS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en-IE" sz="2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 descr="Image result for logo pedagoskog fakulteta u somboru">
            <a:extLst>
              <a:ext uri="{FF2B5EF4-FFF2-40B4-BE49-F238E27FC236}">
                <a16:creationId xmlns:a16="http://schemas.microsoft.com/office/drawing/2014/main" id="{4718F7D2-BC43-4608-AC03-2A101D976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192307" cy="119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90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BF8950-E91B-459C-89BF-CDF8C25929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437" y="1359243"/>
            <a:ext cx="8544062" cy="50751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528374-B04B-4C61-B3FB-BEFAA16BBF12}"/>
              </a:ext>
            </a:extLst>
          </p:cNvPr>
          <p:cNvSpPr txBox="1"/>
          <p:nvPr/>
        </p:nvSpPr>
        <p:spPr>
          <a:xfrm>
            <a:off x="1737367" y="6554976"/>
            <a:ext cx="74134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http://www.pef.uns.ac.rs/index.php/component/content/article/131-10?catid=32&amp;Itemid=228</a:t>
            </a:r>
          </a:p>
        </p:txBody>
      </p:sp>
      <p:pic>
        <p:nvPicPr>
          <p:cNvPr id="4" name="Picture 3" descr="logosbeneficaireserasmus.jpg">
            <a:extLst>
              <a:ext uri="{FF2B5EF4-FFF2-40B4-BE49-F238E27FC236}">
                <a16:creationId xmlns:a16="http://schemas.microsoft.com/office/drawing/2014/main" id="{C1072CE4-093B-4F18-BC74-E3DB8D2127B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36096" y="56803"/>
            <a:ext cx="3714750" cy="9239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BF0B77-9DA9-4BA8-A36A-776040C61556}"/>
              </a:ext>
            </a:extLst>
          </p:cNvPr>
          <p:cNvSpPr txBox="1"/>
          <p:nvPr/>
        </p:nvSpPr>
        <p:spPr>
          <a:xfrm>
            <a:off x="2015746" y="324565"/>
            <a:ext cx="535114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WEBSITE </a:t>
            </a:r>
          </a:p>
          <a:p>
            <a:pPr algn="ctr"/>
            <a:r>
              <a:rPr lang="sr-Cyrl-RS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ПЕДАГОШКОГ ФАКУЛТЕТА  </a:t>
            </a:r>
          </a:p>
          <a:p>
            <a:pPr algn="ctr"/>
            <a:r>
              <a:rPr lang="sr-Cyrl-RS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en-IE" sz="2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 descr="Image result for logo pedagoskog fakulteta u somboru">
            <a:extLst>
              <a:ext uri="{FF2B5EF4-FFF2-40B4-BE49-F238E27FC236}">
                <a16:creationId xmlns:a16="http://schemas.microsoft.com/office/drawing/2014/main" id="{D1AD0B9C-4306-414F-8C4E-A476ECDB7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192307" cy="119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990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sbeneficaireserasmus.jpg">
            <a:extLst>
              <a:ext uri="{FF2B5EF4-FFF2-40B4-BE49-F238E27FC236}">
                <a16:creationId xmlns:a16="http://schemas.microsoft.com/office/drawing/2014/main" id="{D525B131-2A32-4BC0-BE15-ACA1AEFB19E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36096" y="56803"/>
            <a:ext cx="3714750" cy="9239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B4CBC4-FD1E-4092-AF15-4EF356B3FEBE}"/>
              </a:ext>
            </a:extLst>
          </p:cNvPr>
          <p:cNvSpPr txBox="1"/>
          <p:nvPr/>
        </p:nvSpPr>
        <p:spPr>
          <a:xfrm>
            <a:off x="0" y="149731"/>
            <a:ext cx="8604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IG/</a:t>
            </a:r>
            <a:r>
              <a:rPr lang="en-IE" sz="2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FB  </a:t>
            </a:r>
            <a:r>
              <a:rPr lang="sr-Cyrl-RS" sz="2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СТРАНИЦА</a:t>
            </a:r>
            <a:r>
              <a:rPr lang="en-IE" sz="2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sr-Cyrl-RS" sz="2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ПЕДАГОШКОГ ФАКУЛТЕТА  </a:t>
            </a:r>
          </a:p>
        </p:txBody>
      </p:sp>
      <p:pic>
        <p:nvPicPr>
          <p:cNvPr id="4" name="Picture 3" descr="Image result for logo pedagoskog fakulteta u somboru">
            <a:extLst>
              <a:ext uri="{FF2B5EF4-FFF2-40B4-BE49-F238E27FC236}">
                <a16:creationId xmlns:a16="http://schemas.microsoft.com/office/drawing/2014/main" id="{3321BA9C-D0AF-4E9C-884F-D34639C82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192307" cy="119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701E60-7DF5-454C-A66A-880ABC8EB3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3299" y="962265"/>
            <a:ext cx="3087439" cy="59147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237498-0B5E-4A1D-BF76-F6BF8A05CE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5969" y="936692"/>
            <a:ext cx="3087439" cy="591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9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sbeneficaireserasmus.jpg">
            <a:extLst>
              <a:ext uri="{FF2B5EF4-FFF2-40B4-BE49-F238E27FC236}">
                <a16:creationId xmlns:a16="http://schemas.microsoft.com/office/drawing/2014/main" id="{CD536A5B-CB82-4001-BC39-869F24FE78E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36096" y="56803"/>
            <a:ext cx="3714750" cy="9239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7AB5A6-10E8-45FA-84AA-BC6A04636248}"/>
              </a:ext>
            </a:extLst>
          </p:cNvPr>
          <p:cNvSpPr txBox="1"/>
          <p:nvPr/>
        </p:nvSpPr>
        <p:spPr>
          <a:xfrm>
            <a:off x="0" y="83827"/>
            <a:ext cx="8604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IG/</a:t>
            </a:r>
            <a:r>
              <a:rPr lang="en-IE" sz="2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FB  </a:t>
            </a:r>
            <a:r>
              <a:rPr lang="sr-Cyrl-RS" sz="2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СТРАНИЦА</a:t>
            </a:r>
            <a:r>
              <a:rPr lang="en-IE" sz="2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sr-Cyrl-RS" sz="2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ПЕДАГОШКОГ ФАКУЛТЕТА  </a:t>
            </a:r>
          </a:p>
        </p:txBody>
      </p:sp>
      <p:pic>
        <p:nvPicPr>
          <p:cNvPr id="4" name="Picture 3" descr="Image result for logo pedagoskog fakulteta u somboru">
            <a:extLst>
              <a:ext uri="{FF2B5EF4-FFF2-40B4-BE49-F238E27FC236}">
                <a16:creationId xmlns:a16="http://schemas.microsoft.com/office/drawing/2014/main" id="{8377FE37-8826-4E58-8EFB-86B5BF52E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192307" cy="119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F3E80E-9755-4652-AE64-9C0F844325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4785" y="830252"/>
            <a:ext cx="3087439" cy="60071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3032F1-2532-4819-9BAE-D40C395EF39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6951" y="914824"/>
            <a:ext cx="3087439" cy="59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48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sbeneficaireserasmu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4088" y="56803"/>
            <a:ext cx="3714750" cy="923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3178" y="93932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ПАРТНЕРСКА</a:t>
            </a:r>
            <a:br>
              <a:rPr lang="sr-Cyrl-RS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sr-Cyrl-RS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ИНСТИТУЦИЈА</a:t>
            </a:r>
            <a:endParaRPr lang="en-IE" sz="2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>
            <a:normAutofit/>
          </a:bodyPr>
          <a:lstStyle/>
          <a:p>
            <a:r>
              <a:rPr lang="sr-Cyrl-RS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СВЕУЧИЛИШТЕ У РИЈЕЦИ, ХРВАТСКА</a:t>
            </a:r>
          </a:p>
          <a:p>
            <a:endParaRPr lang="en-IE" sz="20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sr-Cyrl-RS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Учитељски факултет</a:t>
            </a:r>
            <a:endParaRPr lang="en-I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 descr="Image result for logo pedagoskog fakulteta u sombor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192307" cy="119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17475" y="2492896"/>
          <a:ext cx="5832648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IE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Comic Sans MS" panose="030F0702030302020204" pitchFamily="66" charset="0"/>
                        </a:rPr>
                        <a:t>Студенти</a:t>
                      </a:r>
                      <a:endParaRPr lang="en-IE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solidFill>
                            <a:schemeClr val="tx2"/>
                          </a:solidFill>
                          <a:latin typeface="Comic Sans MS" panose="030F0702030302020204" pitchFamily="66" charset="0"/>
                        </a:rPr>
                        <a:t>Одлазна мобилност</a:t>
                      </a:r>
                      <a:endParaRPr lang="en-IE" dirty="0">
                        <a:solidFill>
                          <a:schemeClr val="tx2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5 месеци</a:t>
                      </a:r>
                      <a:endParaRPr lang="en-IE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IE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(</a:t>
                      </a:r>
                      <a:r>
                        <a:rPr lang="sr-Cyrl-RS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основне и мастер студије</a:t>
                      </a:r>
                      <a:r>
                        <a:rPr lang="sr-Cyrl-RS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)</a:t>
                      </a:r>
                      <a:endParaRPr lang="en-IE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17098" y="6582544"/>
            <a:ext cx="80313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000" dirty="0">
                <a:solidFill>
                  <a:schemeClr val="tx2"/>
                </a:solidFill>
                <a:latin typeface="Comic Sans MS" panose="030F0702030302020204" pitchFamily="66" charset="0"/>
              </a:rPr>
              <a:t>https://www.teklic.hr/aktualno/aktualno-hrvatska/sveuciliste-u-rijeci-u-drustvu-top-1000-najboljih-svjetskih-sveucilista/165632/</a:t>
            </a:r>
          </a:p>
        </p:txBody>
      </p:sp>
      <p:pic>
        <p:nvPicPr>
          <p:cNvPr id="4098" name="Picture 2" descr="https://www.teklic.hr/slike/2020/06/DJI_0124-HDR_copy-640x32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3628771"/>
            <a:ext cx="5684238" cy="289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532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</TotalTime>
  <Words>2005</Words>
  <Application>Microsoft Office PowerPoint</Application>
  <PresentationFormat>On-screen Show (4:3)</PresentationFormat>
  <Paragraphs>326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Comic Sans MS</vt:lpstr>
      <vt:lpstr>Office Theme</vt:lpstr>
      <vt:lpstr>ЕРАЗМУС + КА131 ЈАВНИ ПОЗИВ  ОДЛАЗНА МОБИЛНОСТ – СТУДЕНТИ  СВРХА - УЧЕЊЕ  СВРХА - СТРУЧНА ПРАКСА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ПАРТНЕРСКА ИНСТИТУЦИЈА</vt:lpstr>
      <vt:lpstr>PowerPoint Presentation</vt:lpstr>
      <vt:lpstr>PowerPoint Presentation</vt:lpstr>
      <vt:lpstr>ПАРТНЕРСКА ИНСТИТУЦИЈА</vt:lpstr>
      <vt:lpstr>PowerPoint Presentation</vt:lpstr>
      <vt:lpstr>PowerPoint Presentation</vt:lpstr>
      <vt:lpstr>PowerPoint Presentation</vt:lpstr>
      <vt:lpstr>ПАРТНЕРСКА ИНСТИТУЦИЈА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ПАРТНЕРСКА  ИНСТИТУЦИЈА </vt:lpstr>
      <vt:lpstr>PowerPoint Presentation</vt:lpstr>
      <vt:lpstr>PowerPoint Presentation</vt:lpstr>
      <vt:lpstr>ЈАВНИ ПОЗИВ ЗА  ПРИЈАВУ КАНДИДАТА ЕРАЗМУС+ КА131  ОДЛАЗНА МОБИЛНОСТ </vt:lpstr>
      <vt:lpstr>ИЗНОСИ ЕРАЗМУС+ СТИПЕНДИЈА  ПО ЗЕМЉАМА</vt:lpstr>
      <vt:lpstr>PowerPoint Presentation</vt:lpstr>
      <vt:lpstr>ЈОШ НЕКИ ДЕТАЉИ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Danijela</dc:creator>
  <cp:lastModifiedBy>Alen Milošević</cp:lastModifiedBy>
  <cp:revision>6</cp:revision>
  <dcterms:created xsi:type="dcterms:W3CDTF">2026-05-19T21:08:14Z</dcterms:created>
  <dcterms:modified xsi:type="dcterms:W3CDTF">2026-05-24T18:00:14Z</dcterms:modified>
</cp:coreProperties>
</file>